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203150" cy="36004500"/>
  <p:notesSz cx="6858000" cy="9144000"/>
  <p:defaultTextStyle>
    <a:defPPr>
      <a:defRPr lang="pt-BR"/>
    </a:defPPr>
    <a:lvl1pPr algn="l" defTabSz="349726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747838" indent="-1290638" algn="l" defTabSz="349726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3497263" indent="-2582863" algn="l" defTabSz="349726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5245100" indent="-3873500" algn="l" defTabSz="349726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6994525" indent="-5165725" algn="l" defTabSz="3497263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117"/>
    <a:srgbClr val="680000"/>
    <a:srgbClr val="00FF00"/>
    <a:srgbClr val="D4DEDC"/>
  </p:clrMru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48" d="100"/>
          <a:sy n="48" d="100"/>
        </p:scale>
        <p:origin x="-78" y="7008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90236" y="11184738"/>
            <a:ext cx="21422678" cy="771763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9CFCC-8AFA-4508-AC24-94D1D6804BE6}" type="datetimeFigureOut">
              <a:rPr lang="pt-BR"/>
              <a:pPr>
                <a:defRPr/>
              </a:pPr>
              <a:t>16/09/2012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8AEC9-7209-470D-9155-BCCD22C0A2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08CA6-32E4-4D8E-8605-F3ADB1311CA1}" type="datetimeFigureOut">
              <a:rPr lang="pt-BR"/>
              <a:pPr>
                <a:defRPr/>
              </a:pPr>
              <a:t>16/09/2012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1A28C-A52C-403A-9722-A87ACB9AF1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8272284" y="1441855"/>
            <a:ext cx="5670709" cy="3072050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60157" y="1441855"/>
            <a:ext cx="16592074" cy="3072050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A49E-EF23-4370-BEF5-BC531FBE439E}" type="datetimeFigureOut">
              <a:rPr lang="pt-BR"/>
              <a:pPr>
                <a:defRPr/>
              </a:pPr>
              <a:t>16/09/2012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FD162-0E3C-41EB-8797-1267861383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C60AA-E9CC-48F5-B154-DFE9E098A13E}" type="datetimeFigureOut">
              <a:rPr lang="pt-BR"/>
              <a:pPr>
                <a:defRPr/>
              </a:pPr>
              <a:t>16/09/2012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1DB9D-8846-4F68-A3DE-3310C015D6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0876" y="23136226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90876" y="15260248"/>
            <a:ext cx="21422678" cy="7875980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7A387-F1EA-4B87-82FA-4EEA091EB617}" type="datetimeFigureOut">
              <a:rPr lang="pt-BR"/>
              <a:pPr>
                <a:defRPr/>
              </a:pPr>
              <a:t>16/09/2012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0BE97-E63D-487C-9075-F137DA3E80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60158" y="8401056"/>
            <a:ext cx="11131391" cy="23761304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811601" y="8401056"/>
            <a:ext cx="11131391" cy="23761304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1CA99-1D3A-47B3-B7D0-2D2BD52000F5}" type="datetimeFigureOut">
              <a:rPr lang="pt-BR"/>
              <a:pPr>
                <a:defRPr/>
              </a:pPr>
              <a:t>16/09/2012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8EFD8-6DBA-4A80-8512-0360B3D3D5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60159" y="8059342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60159" y="11418092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2802853" y="8059342"/>
            <a:ext cx="11140141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2802853" y="11418092"/>
            <a:ext cx="11140141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698D4-A646-45C6-BF9E-BDC62CFD91B7}" type="datetimeFigureOut">
              <a:rPr lang="pt-BR"/>
              <a:pPr>
                <a:defRPr/>
              </a:pPr>
              <a:t>16/09/2012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C0E63-A562-4139-9BB1-97D4D3D7B9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B7E4A-A954-4C40-BD35-E16BB5B08165}" type="datetimeFigureOut">
              <a:rPr lang="pt-BR"/>
              <a:pPr>
                <a:defRPr/>
              </a:pPr>
              <a:t>16/09/2012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8D832-98A9-498B-8FDE-C26D01CEF7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8DED6-677E-47B9-8CB7-65795A36EB35}" type="datetimeFigureOut">
              <a:rPr lang="pt-BR"/>
              <a:pPr>
                <a:defRPr/>
              </a:pPr>
              <a:t>16/09/2012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23CF4-6FD5-4F84-90D2-01666D2053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0159" y="1433514"/>
            <a:ext cx="8291664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53731" y="1433516"/>
            <a:ext cx="14089263" cy="30728845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4" cy="24628082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3381A-A25F-4B83-9523-9DAB59F043AE}" type="datetimeFigureOut">
              <a:rPr lang="pt-BR"/>
              <a:pPr>
                <a:defRPr/>
              </a:pPr>
              <a:t>16/09/2012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A6916-42E0-4142-957E-7782D6DBD3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39994" y="25203152"/>
            <a:ext cx="15121890" cy="2975376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939994" y="3217067"/>
            <a:ext cx="15121890" cy="21602700"/>
          </a:xfrm>
        </p:spPr>
        <p:txBody>
          <a:bodyPr rtlCol="0">
            <a:normAutofit/>
          </a:bodyPr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39994" y="28178528"/>
            <a:ext cx="15121890" cy="4225524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93108-35CB-4121-B076-E3DA4C49C974}" type="datetimeFigureOut">
              <a:rPr lang="pt-BR"/>
              <a:pPr>
                <a:defRPr/>
              </a:pPr>
              <a:t>16/09/2012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8D04B-4EF7-4595-B802-E11E7AF3BC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260475" y="1441450"/>
            <a:ext cx="226822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49758" tIns="174879" rIns="349758" bIns="1748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260475" y="8401050"/>
            <a:ext cx="22682200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49758" tIns="174879" rIns="349758" bIns="1748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60475" y="33370838"/>
            <a:ext cx="5880100" cy="1917700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 defTabSz="3497580" fontAlgn="auto">
              <a:spcBef>
                <a:spcPts val="0"/>
              </a:spcBef>
              <a:spcAft>
                <a:spcPts val="0"/>
              </a:spcAft>
              <a:defRPr sz="4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573DFE-8AF6-4391-88AC-2850BE82A62C}" type="datetimeFigureOut">
              <a:rPr lang="pt-BR"/>
              <a:pPr>
                <a:defRPr/>
              </a:pPr>
              <a:t>16/09/2012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8610600" y="33370838"/>
            <a:ext cx="7981950" cy="1917700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 defTabSz="3497580" fontAlgn="auto">
              <a:spcBef>
                <a:spcPts val="0"/>
              </a:spcBef>
              <a:spcAft>
                <a:spcPts val="0"/>
              </a:spcAft>
              <a:defRPr sz="4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8062575" y="33370838"/>
            <a:ext cx="5880100" cy="1917700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 defTabSz="3497580" fontAlgn="auto">
              <a:spcBef>
                <a:spcPts val="0"/>
              </a:spcBef>
              <a:spcAft>
                <a:spcPts val="0"/>
              </a:spcAft>
              <a:defRPr sz="4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381E3A-ABB8-422C-960C-A81683E991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263" rtl="0" eaLnBrk="0" fontAlgn="base" hangingPunct="0">
        <a:spcBef>
          <a:spcPct val="0"/>
        </a:spcBef>
        <a:spcAft>
          <a:spcPct val="0"/>
        </a:spcAft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2pPr>
      <a:lvl3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3pPr>
      <a:lvl4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4pPr>
      <a:lvl5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5pPr>
      <a:lvl6pPr marL="4572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6pPr>
      <a:lvl7pPr marL="9144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7pPr>
      <a:lvl8pPr marL="13716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8pPr>
      <a:lvl9pPr marL="18288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1"/>
          </a:solidFill>
          <a:latin typeface="Calibri" pitchFamily="34" charset="0"/>
        </a:defRPr>
      </a:lvl9pPr>
    </p:titleStyle>
    <p:bodyStyle>
      <a:lvl1pPr marL="1311275" indent="-1311275" algn="l" defTabSz="34972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625" indent="-1092200" algn="l" defTabSz="34972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3125" algn="l" defTabSz="34972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19813" indent="-873125" algn="l" defTabSz="34972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238" indent="-873125" algn="l" defTabSz="34972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sgarcialopes@ig.com.br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mailto:marco.antonio@ufabc.edu.br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tângulo de cantos arredondados 49"/>
          <p:cNvSpPr/>
          <p:nvPr/>
        </p:nvSpPr>
        <p:spPr>
          <a:xfrm>
            <a:off x="13249647" y="10585450"/>
            <a:ext cx="10729192" cy="27368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9" name="Retângulo de cantos arredondados 48"/>
          <p:cNvSpPr/>
          <p:nvPr/>
        </p:nvSpPr>
        <p:spPr>
          <a:xfrm>
            <a:off x="13177638" y="7345066"/>
            <a:ext cx="10729193" cy="259268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/>
              <a:t>EE</a:t>
            </a:r>
            <a:endParaRPr lang="pt-BR" dirty="0"/>
          </a:p>
        </p:txBody>
      </p:sp>
      <p:sp>
        <p:nvSpPr>
          <p:cNvPr id="38" name="Retângulo 37"/>
          <p:cNvSpPr/>
          <p:nvPr/>
        </p:nvSpPr>
        <p:spPr>
          <a:xfrm>
            <a:off x="0" y="15625986"/>
            <a:ext cx="8137525" cy="5040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0" y="0"/>
            <a:ext cx="25203150" cy="633730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97580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3" name="Retângulo 12"/>
          <p:cNvSpPr/>
          <p:nvPr/>
        </p:nvSpPr>
        <p:spPr>
          <a:xfrm>
            <a:off x="0" y="33340675"/>
            <a:ext cx="25203150" cy="2663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97580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23963" y="936625"/>
            <a:ext cx="22682200" cy="2159969"/>
          </a:xfrm>
        </p:spPr>
        <p:txBody>
          <a:bodyPr rtlCol="0">
            <a:noAutofit/>
          </a:bodyPr>
          <a:lstStyle/>
          <a:p>
            <a:pPr defTabSz="3497580" eaLnBrk="1" fontAlgn="auto" hangingPunct="1">
              <a:spcAft>
                <a:spcPts val="0"/>
              </a:spcAft>
              <a:defRPr/>
            </a:pPr>
            <a:r>
              <a:rPr lang="pt-BR" sz="7900" b="1" dirty="0" smtClean="0"/>
              <a:t/>
            </a:r>
            <a:br>
              <a:rPr lang="pt-BR" sz="7900" b="1" dirty="0" smtClean="0"/>
            </a:br>
            <a:r>
              <a:rPr lang="pt-BR" sz="7900" b="1" dirty="0" smtClean="0"/>
              <a:t>Conhecimento predicativo sobre interdisciplinaridade de um professor de Química </a:t>
            </a:r>
            <a:br>
              <a:rPr lang="pt-BR" sz="7900" b="1" dirty="0" smtClean="0"/>
            </a:br>
            <a:endParaRPr lang="pt-BR" sz="7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3671888" y="3097213"/>
            <a:ext cx="17643475" cy="1008062"/>
          </a:xfrm>
        </p:spPr>
        <p:txBody>
          <a:bodyPr rtlCol="0">
            <a:normAutofit fontScale="47500" lnSpcReduction="20000"/>
          </a:bodyPr>
          <a:lstStyle/>
          <a:p>
            <a:r>
              <a:rPr lang="pt-BR" sz="9600" b="1" dirty="0" smtClean="0"/>
              <a:t>Sara A. Garcia Lopes ¹(PG)*, Marco Antonio Bueno Filho </a:t>
            </a:r>
            <a:r>
              <a:rPr lang="pt-BR" sz="9600" b="1" baseline="30000" dirty="0" smtClean="0"/>
              <a:t>2 </a:t>
            </a:r>
            <a:r>
              <a:rPr lang="pt-BR" sz="9600" b="1" dirty="0" smtClean="0"/>
              <a:t>(PQ)</a:t>
            </a:r>
            <a:endParaRPr lang="pt-BR" sz="9600" b="1" dirty="0"/>
          </a:p>
        </p:txBody>
      </p:sp>
      <p:pic>
        <p:nvPicPr>
          <p:cNvPr id="2058" name="Picture 2" descr="https://sites.google.com/site/interdisciplinaridadeufabc/_/rsrc/1331754226835/home/UFABC%20LOGO.JPG?height=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239" y="33844010"/>
            <a:ext cx="48323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009757" y="4109712"/>
            <a:ext cx="1501218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defTabSz="914400">
              <a:defRPr/>
            </a:pPr>
            <a:r>
              <a:rPr lang="pt-BR" sz="4000" i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1</a:t>
            </a:r>
            <a:r>
              <a:rPr lang="pt-BR" sz="4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Universidade Federal do ABC - UFABC, Santo André, 09210-580, </a:t>
            </a:r>
            <a:r>
              <a:rPr lang="pt-BR" sz="40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Brazil</a:t>
            </a:r>
            <a:r>
              <a:rPr lang="pt-BR" sz="4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. </a:t>
            </a:r>
            <a:endParaRPr lang="pt-BR" sz="4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  <a:p>
            <a:pPr algn="ctr" defTabSz="914400" eaLnBrk="0" hangingPunct="0">
              <a:defRPr/>
            </a:pPr>
            <a:r>
              <a:rPr lang="pt-BR" sz="4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lang="pt-BR" sz="4000" i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2</a:t>
            </a:r>
            <a:r>
              <a:rPr lang="pt-BR" sz="4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Universidade Federal do ABC - UFABC, Santo André, 09210-580, </a:t>
            </a:r>
            <a:r>
              <a:rPr lang="pt-BR" sz="4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Brazil</a:t>
            </a:r>
            <a:r>
              <a:rPr lang="pt-BR" sz="4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.</a:t>
            </a:r>
          </a:p>
          <a:p>
            <a:pPr algn="ctr" defTabSz="914400" eaLnBrk="0" hangingPunct="0">
              <a:defRPr/>
            </a:pPr>
            <a:r>
              <a:rPr lang="pt-BR" sz="4000" i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pitchFamily="18" charset="0"/>
                <a:cs typeface="Arial" pitchFamily="34" charset="0"/>
              </a:rPr>
              <a:t>e-mail: </a:t>
            </a:r>
            <a:r>
              <a:rPr lang="pt-BR" sz="4000" dirty="0" smtClean="0">
                <a:latin typeface="+mj-lt"/>
                <a:hlinkClick r:id="rId3"/>
              </a:rPr>
              <a:t>sgarcialopes@ig.com.br</a:t>
            </a:r>
            <a:r>
              <a:rPr lang="pt-B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; </a:t>
            </a:r>
            <a:r>
              <a:rPr lang="pt-BR" sz="4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lang="pt-BR" sz="4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  <a:hlinkClick r:id="rId4"/>
              </a:rPr>
              <a:t>marco.antonio@ufabc.edu.br</a:t>
            </a:r>
            <a:r>
              <a:rPr lang="pt-BR" sz="4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endParaRPr lang="pt-BR" sz="4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pic>
        <p:nvPicPr>
          <p:cNvPr id="2062" name="Picture 9" descr="https://sites.google.com/site/conceituacao/_/rsrc/1326156786707/home/path3071-2.png?height=116&amp;width=3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537679" y="33988026"/>
            <a:ext cx="4230646" cy="154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76239" y="7180724"/>
            <a:ext cx="11627867" cy="8371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defTabSz="914400">
              <a:defRPr/>
            </a:pPr>
            <a:r>
              <a:rPr lang="en-US" sz="3400" dirty="0" smtClean="0">
                <a:latin typeface="+mj-lt"/>
                <a:cs typeface="Arial" pitchFamily="34" charset="0"/>
              </a:rPr>
              <a:t> </a:t>
            </a:r>
            <a:r>
              <a:rPr lang="pt-BR" sz="3400" dirty="0" smtClean="0">
                <a:latin typeface="+mj-lt"/>
              </a:rPr>
              <a:t>O presente trabalho tem como objetivo investigar como professores integram conteúdos em um contexto interdisciplinar via preceitos da Psicologia Cognitiva. O termo </a:t>
            </a:r>
            <a:r>
              <a:rPr lang="pt-BR" sz="3400" i="1" dirty="0" smtClean="0">
                <a:latin typeface="+mj-lt"/>
              </a:rPr>
              <a:t>interdisciplinaridade</a:t>
            </a:r>
            <a:r>
              <a:rPr lang="pt-BR" sz="3400" dirty="0" smtClean="0">
                <a:latin typeface="+mj-lt"/>
              </a:rPr>
              <a:t> surgiu por volta de 1920 com o sentido de prática de interações entre os limites das disciplinas e o aspecto central desse conceito é a possibilidade de haver unidade, ou não, do conhecimento. Assim, as visões de unidade e de síntese das práticas interdisciplinares teriam como objetivos: “responder questões complexas; tratar de questões gerais; explorar as relações disciplinares e profissionais; solucionar problemas que estão além do escopo de uma única disciplina; buscar a unidade do conhecimento em pequena ou grande escala (KLEIN, 1990, p.11)</a:t>
            </a:r>
            <a:r>
              <a:rPr lang="pt-BR" sz="3200" dirty="0" smtClean="0">
                <a:latin typeface="+mj-lt"/>
              </a:rPr>
              <a:t>.</a:t>
            </a:r>
            <a:r>
              <a:rPr lang="pt-BR" sz="3200" dirty="0" smtClean="0"/>
              <a:t> Fazenda (2002) propõe a ocorrência de uma gradação entre os conceitos de </a:t>
            </a:r>
            <a:r>
              <a:rPr lang="pt-BR" sz="3200" dirty="0" err="1" smtClean="0"/>
              <a:t>pluri</a:t>
            </a:r>
            <a:r>
              <a:rPr lang="pt-BR" sz="3200" dirty="0" smtClean="0"/>
              <a:t>, multi, inter e </a:t>
            </a:r>
            <a:r>
              <a:rPr lang="pt-BR" sz="3200" dirty="0" err="1" smtClean="0"/>
              <a:t>transdisciplinaridade</a:t>
            </a:r>
            <a:r>
              <a:rPr lang="pt-BR" sz="3200" dirty="0" smtClean="0"/>
              <a:t> e afirma ser estes termos os mais utilizados na bibliografia especializada. </a:t>
            </a:r>
            <a:endParaRPr lang="pt-BR" sz="3200" dirty="0">
              <a:latin typeface="+mj-lt"/>
              <a:cs typeface="Arial" pitchFamily="34" charset="0"/>
            </a:endParaRP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12889607" y="27671788"/>
            <a:ext cx="1202533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pt-BR" sz="3200" dirty="0" smtClean="0">
                <a:latin typeface="+mj-lt"/>
              </a:rPr>
              <a:t>ALMEIDA, J. L. V. </a:t>
            </a:r>
            <a:r>
              <a:rPr lang="pt-BR" sz="3200" i="1" dirty="0" smtClean="0">
                <a:latin typeface="+mj-lt"/>
              </a:rPr>
              <a:t>A interdisciplinaridade no ensino: problema metodológico ou questão histórica (abordagem ontológica</a:t>
            </a:r>
            <a:r>
              <a:rPr lang="pt-BR" sz="3200" dirty="0" smtClean="0">
                <a:latin typeface="+mj-lt"/>
              </a:rPr>
              <a:t>). In: I </a:t>
            </a:r>
            <a:r>
              <a:rPr lang="pt-BR" sz="3200" dirty="0" err="1" smtClean="0">
                <a:latin typeface="+mj-lt"/>
              </a:rPr>
              <a:t>Encuentro</a:t>
            </a:r>
            <a:r>
              <a:rPr lang="pt-BR" sz="3200" dirty="0" smtClean="0">
                <a:latin typeface="+mj-lt"/>
              </a:rPr>
              <a:t> </a:t>
            </a:r>
            <a:r>
              <a:rPr lang="pt-BR" sz="3200" dirty="0" err="1" smtClean="0">
                <a:latin typeface="+mj-lt"/>
              </a:rPr>
              <a:t>Iberoamericano</a:t>
            </a:r>
            <a:r>
              <a:rPr lang="pt-BR" sz="3200" dirty="0" smtClean="0">
                <a:latin typeface="+mj-lt"/>
              </a:rPr>
              <a:t> de </a:t>
            </a:r>
            <a:r>
              <a:rPr lang="pt-BR" sz="3200" dirty="0" err="1" smtClean="0">
                <a:latin typeface="+mj-lt"/>
              </a:rPr>
              <a:t>Educación</a:t>
            </a:r>
            <a:r>
              <a:rPr lang="pt-BR" sz="3200" dirty="0" smtClean="0">
                <a:latin typeface="+mj-lt"/>
              </a:rPr>
              <a:t>, 2006, Guadalajara ES. p. 1-11.</a:t>
            </a:r>
          </a:p>
          <a:p>
            <a:pPr algn="just" hangingPunct="0"/>
            <a:r>
              <a:rPr lang="en-US" sz="3200" dirty="0" smtClean="0">
                <a:latin typeface="+mj-lt"/>
              </a:rPr>
              <a:t>KLEIN, J. T. </a:t>
            </a:r>
            <a:r>
              <a:rPr lang="en-US" sz="3200" i="1" dirty="0" err="1" smtClean="0">
                <a:latin typeface="+mj-lt"/>
              </a:rPr>
              <a:t>Interdisciplinarity</a:t>
            </a:r>
            <a:r>
              <a:rPr lang="en-US" sz="3200" i="1" dirty="0" smtClean="0">
                <a:latin typeface="+mj-lt"/>
              </a:rPr>
              <a:t>: History, Theory, and Practice</a:t>
            </a:r>
            <a:r>
              <a:rPr lang="en-US" sz="3200" dirty="0" smtClean="0">
                <a:latin typeface="+mj-lt"/>
              </a:rPr>
              <a:t>. </a:t>
            </a:r>
            <a:r>
              <a:rPr lang="pt-BR" sz="3200" dirty="0" smtClean="0">
                <a:latin typeface="+mj-lt"/>
              </a:rPr>
              <a:t>Detroit, Michigan: Wayne </a:t>
            </a:r>
            <a:r>
              <a:rPr lang="pt-BR" sz="3200" dirty="0" err="1" smtClean="0">
                <a:latin typeface="+mj-lt"/>
              </a:rPr>
              <a:t>State</a:t>
            </a:r>
            <a:r>
              <a:rPr lang="pt-BR" sz="3200" dirty="0" smtClean="0">
                <a:latin typeface="+mj-lt"/>
              </a:rPr>
              <a:t> </a:t>
            </a:r>
            <a:r>
              <a:rPr lang="pt-BR" sz="3200" dirty="0" err="1" smtClean="0">
                <a:latin typeface="+mj-lt"/>
              </a:rPr>
              <a:t>University</a:t>
            </a:r>
            <a:r>
              <a:rPr lang="pt-BR" sz="3200" dirty="0" smtClean="0">
                <a:latin typeface="+mj-lt"/>
              </a:rPr>
              <a:t> </a:t>
            </a:r>
            <a:r>
              <a:rPr lang="pt-BR" sz="3200" dirty="0" err="1" smtClean="0">
                <a:latin typeface="+mj-lt"/>
              </a:rPr>
              <a:t>Press</a:t>
            </a:r>
            <a:r>
              <a:rPr lang="pt-BR" sz="3200" dirty="0" smtClean="0">
                <a:latin typeface="+mj-lt"/>
              </a:rPr>
              <a:t>, 1990.</a:t>
            </a:r>
          </a:p>
          <a:p>
            <a:pPr algn="just" hangingPunct="0"/>
            <a:r>
              <a:rPr lang="pt-BR" sz="3200" dirty="0" smtClean="0">
                <a:latin typeface="+mj-lt"/>
              </a:rPr>
              <a:t>FAZENDA, </a:t>
            </a:r>
            <a:r>
              <a:rPr lang="pt-BR" sz="3200" dirty="0" err="1" smtClean="0">
                <a:latin typeface="+mj-lt"/>
              </a:rPr>
              <a:t>I.C.A.F.</a:t>
            </a:r>
            <a:r>
              <a:rPr lang="pt-BR" sz="3200" dirty="0" smtClean="0">
                <a:latin typeface="+mj-lt"/>
              </a:rPr>
              <a:t> </a:t>
            </a:r>
            <a:r>
              <a:rPr lang="pt-BR" sz="3200" i="1" dirty="0" smtClean="0">
                <a:latin typeface="+mj-lt"/>
              </a:rPr>
              <a:t>Integração e Interdisciplinaridade no Ensino Brasileiro: Efetividade ou Ideologia</a:t>
            </a:r>
            <a:r>
              <a:rPr lang="pt-BR" sz="3200" dirty="0" smtClean="0">
                <a:latin typeface="+mj-lt"/>
              </a:rPr>
              <a:t>. </a:t>
            </a:r>
            <a:r>
              <a:rPr lang="en-US" sz="3200" dirty="0" smtClean="0">
                <a:latin typeface="+mj-lt"/>
              </a:rPr>
              <a:t>5.ed. São Paulo: Loyola, 2011.</a:t>
            </a:r>
            <a:endParaRPr lang="pt-BR" sz="3200" dirty="0" smtClean="0">
              <a:latin typeface="+mj-lt"/>
            </a:endParaRPr>
          </a:p>
          <a:p>
            <a:pPr algn="just" hangingPunct="0"/>
            <a:r>
              <a:rPr lang="en-US" sz="3200" dirty="0" smtClean="0">
                <a:latin typeface="+mj-lt"/>
              </a:rPr>
              <a:t>TOULMIN, S. The uses of argument. </a:t>
            </a:r>
            <a:r>
              <a:rPr lang="en-US" sz="3200" i="1" dirty="0" smtClean="0">
                <a:latin typeface="+mj-lt"/>
              </a:rPr>
              <a:t>Cambridge: Cambridge University Press</a:t>
            </a:r>
            <a:r>
              <a:rPr lang="en-US" sz="3200" dirty="0" smtClean="0">
                <a:latin typeface="+mj-lt"/>
              </a:rPr>
              <a:t>, 1958.</a:t>
            </a:r>
            <a:endParaRPr lang="pt-BR" sz="3200" dirty="0" smtClean="0">
              <a:latin typeface="+mj-lt"/>
            </a:endParaRPr>
          </a:p>
          <a:p>
            <a:pPr algn="just" hangingPunct="0"/>
            <a:r>
              <a:rPr lang="en-US" sz="3200" dirty="0" smtClean="0">
                <a:latin typeface="+mj-lt"/>
              </a:rPr>
              <a:t>VERGNAUD, G. The theory of conceptual </a:t>
            </a:r>
            <a:r>
              <a:rPr lang="en-US" sz="3200" dirty="0" err="1" smtClean="0">
                <a:latin typeface="+mj-lt"/>
              </a:rPr>
              <a:t>ﬁelds</a:t>
            </a:r>
            <a:r>
              <a:rPr lang="en-US" sz="3200" dirty="0" smtClean="0">
                <a:latin typeface="+mj-lt"/>
              </a:rPr>
              <a:t>. </a:t>
            </a:r>
            <a:r>
              <a:rPr lang="en-US" sz="3200" i="1" dirty="0" smtClean="0">
                <a:latin typeface="+mj-lt"/>
              </a:rPr>
              <a:t>Human Development</a:t>
            </a:r>
            <a:r>
              <a:rPr lang="en-US" sz="3200" dirty="0" smtClean="0">
                <a:latin typeface="+mj-lt"/>
              </a:rPr>
              <a:t>, v. 52, p. 83–94, 2009.</a:t>
            </a:r>
            <a:endParaRPr lang="pt-BR" sz="3200" dirty="0">
              <a:latin typeface="+mj-lt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0" y="6553200"/>
            <a:ext cx="8137525" cy="3968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504825" y="6408738"/>
            <a:ext cx="352742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4000" b="1" dirty="0" smtClean="0">
                <a:solidFill>
                  <a:schemeClr val="bg1"/>
                </a:solidFill>
                <a:latin typeface="+mn-lt"/>
              </a:rPr>
              <a:t>INTRODUÇÃO</a:t>
            </a:r>
            <a:endParaRPr lang="pt-BR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360215" y="16274058"/>
            <a:ext cx="11809312" cy="883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pt-BR" sz="3400" dirty="0" smtClean="0">
                <a:latin typeface="+mj-lt"/>
              </a:rPr>
              <a:t>Adotamos na nossa análise a proposta de classificação sobre a interdisciplinaridade de Almeida (2006) que foi elaborada em estudos sobre o currículo realizados no Brasil. O critério para nomear a relação entre as disciplinas  é o </a:t>
            </a:r>
            <a:r>
              <a:rPr lang="pt-BR" sz="3400" i="1" dirty="0" smtClean="0">
                <a:latin typeface="+mj-lt"/>
              </a:rPr>
              <a:t>grau de integração</a:t>
            </a:r>
            <a:r>
              <a:rPr lang="pt-BR" sz="3400" dirty="0" smtClean="0">
                <a:latin typeface="+mj-lt"/>
              </a:rPr>
              <a:t> entre elas (Tabela 1). </a:t>
            </a:r>
            <a:r>
              <a:rPr lang="pt-BR" sz="3400" dirty="0" smtClean="0">
                <a:latin typeface="+mj-lt"/>
              </a:rPr>
              <a:t>Porém, acrescentamos a categoria disciplinar  para nos referirmos  a abordagens que se vinculam a uma só disciplina.</a:t>
            </a:r>
            <a:endParaRPr lang="pt-BR" sz="3400" dirty="0" smtClean="0">
              <a:latin typeface="+mj-lt"/>
            </a:endParaRPr>
          </a:p>
          <a:p>
            <a:pPr algn="just" hangingPunct="0"/>
            <a:r>
              <a:rPr lang="pt-BR" sz="3400" dirty="0" smtClean="0">
                <a:latin typeface="+mj-lt"/>
              </a:rPr>
              <a:t>Além da dimensão conceitual, utilizamos também o modelo para argumentação proposto por </a:t>
            </a:r>
            <a:r>
              <a:rPr lang="pt-BR" sz="3400" dirty="0" err="1" smtClean="0">
                <a:latin typeface="+mj-lt"/>
              </a:rPr>
              <a:t>Toulmin</a:t>
            </a:r>
            <a:r>
              <a:rPr lang="pt-BR" sz="3400" dirty="0" smtClean="0">
                <a:latin typeface="+mj-lt"/>
              </a:rPr>
              <a:t> (1958) constituído de (D) </a:t>
            </a:r>
            <a:r>
              <a:rPr lang="pt-BR" sz="3400" i="1" dirty="0" smtClean="0">
                <a:latin typeface="+mj-lt"/>
              </a:rPr>
              <a:t>dado</a:t>
            </a:r>
            <a:r>
              <a:rPr lang="pt-BR" sz="3400" dirty="0" smtClean="0">
                <a:latin typeface="+mj-lt"/>
              </a:rPr>
              <a:t>, (J) </a:t>
            </a:r>
            <a:r>
              <a:rPr lang="pt-BR" sz="3400" i="1" dirty="0" err="1" smtClean="0">
                <a:latin typeface="+mj-lt"/>
              </a:rPr>
              <a:t>justi</a:t>
            </a:r>
            <a:r>
              <a:rPr lang="en-US" sz="3400" i="1" dirty="0" smtClean="0">
                <a:latin typeface="+mj-lt"/>
              </a:rPr>
              <a:t>ﬁ</a:t>
            </a:r>
            <a:r>
              <a:rPr lang="pt-BR" sz="3400" i="1" dirty="0" smtClean="0">
                <a:latin typeface="+mj-lt"/>
              </a:rPr>
              <a:t>cativa</a:t>
            </a:r>
            <a:r>
              <a:rPr lang="pt-BR" sz="3400" dirty="0" smtClean="0">
                <a:latin typeface="+mj-lt"/>
              </a:rPr>
              <a:t>, (B) </a:t>
            </a:r>
            <a:r>
              <a:rPr lang="pt-BR" sz="3400" i="1" dirty="0" smtClean="0">
                <a:latin typeface="+mj-lt"/>
              </a:rPr>
              <a:t>conhecimento básico</a:t>
            </a:r>
            <a:r>
              <a:rPr lang="pt-BR" sz="3400" dirty="0" smtClean="0">
                <a:latin typeface="+mj-lt"/>
              </a:rPr>
              <a:t>, (Q) </a:t>
            </a:r>
            <a:r>
              <a:rPr lang="pt-BR" sz="3400" i="1" dirty="0" err="1" smtClean="0">
                <a:latin typeface="+mj-lt"/>
              </a:rPr>
              <a:t>quali</a:t>
            </a:r>
            <a:r>
              <a:rPr lang="en-US" sz="3400" i="1" dirty="0" smtClean="0">
                <a:latin typeface="+mj-lt"/>
              </a:rPr>
              <a:t>ﬁ</a:t>
            </a:r>
            <a:r>
              <a:rPr lang="pt-BR" sz="3400" i="1" dirty="0" err="1" smtClean="0">
                <a:latin typeface="+mj-lt"/>
              </a:rPr>
              <a:t>cador</a:t>
            </a:r>
            <a:r>
              <a:rPr lang="pt-BR" sz="3400" dirty="0" smtClean="0">
                <a:latin typeface="+mj-lt"/>
              </a:rPr>
              <a:t>, (R) </a:t>
            </a:r>
            <a:r>
              <a:rPr lang="pt-BR" sz="3400" i="1" dirty="0" smtClean="0">
                <a:latin typeface="+mj-lt"/>
              </a:rPr>
              <a:t>refutação</a:t>
            </a:r>
            <a:r>
              <a:rPr lang="pt-BR" sz="3400" dirty="0" smtClean="0">
                <a:latin typeface="+mj-lt"/>
              </a:rPr>
              <a:t> e (C) </a:t>
            </a:r>
            <a:r>
              <a:rPr lang="pt-BR" sz="3400" i="1" dirty="0" smtClean="0">
                <a:latin typeface="+mj-lt"/>
              </a:rPr>
              <a:t>inferência</a:t>
            </a:r>
            <a:r>
              <a:rPr lang="pt-BR" sz="3400" dirty="0" smtClean="0">
                <a:latin typeface="+mj-lt"/>
              </a:rPr>
              <a:t>. </a:t>
            </a:r>
          </a:p>
          <a:p>
            <a:pPr algn="just" hangingPunct="0"/>
            <a:endParaRPr lang="pt-BR" sz="3200" dirty="0" smtClean="0"/>
          </a:p>
          <a:p>
            <a:pPr algn="just" hangingPunct="0"/>
            <a:endParaRPr lang="pt-BR" sz="3200" dirty="0" smtClean="0"/>
          </a:p>
          <a:p>
            <a:pPr algn="just" hangingPunct="0"/>
            <a:endParaRPr lang="pt-BR" sz="3200" dirty="0" smtClean="0"/>
          </a:p>
          <a:p>
            <a:pPr algn="just" hangingPunct="0"/>
            <a:endParaRPr lang="pt-BR" sz="3200" dirty="0" smtClean="0"/>
          </a:p>
          <a:p>
            <a:pPr algn="just" hangingPunct="0"/>
            <a:endParaRPr lang="pt-BR" sz="3200" dirty="0" smtClean="0">
              <a:latin typeface="+mn-lt"/>
              <a:cs typeface="Arial" pitchFamily="34" charset="0"/>
            </a:endParaRPr>
          </a:p>
          <a:p>
            <a:pPr algn="just" hangingPunct="0"/>
            <a:endParaRPr lang="en-US" sz="3400" dirty="0">
              <a:latin typeface="+mn-lt"/>
              <a:cs typeface="Arial" pitchFamily="34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792263" y="15553978"/>
            <a:ext cx="35274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4000" b="1" dirty="0" smtClean="0">
                <a:solidFill>
                  <a:schemeClr val="bg1"/>
                </a:solidFill>
                <a:latin typeface="+mn-lt"/>
              </a:rPr>
              <a:t>MÉTODO</a:t>
            </a:r>
            <a:endParaRPr lang="pt-BR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13754202" y="10009362"/>
            <a:ext cx="9576566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3400" b="1" dirty="0" smtClean="0">
                <a:latin typeface="+mj-lt"/>
              </a:rPr>
              <a:t>Figura 1 </a:t>
            </a:r>
            <a:r>
              <a:rPr lang="pt-BR" sz="3400" dirty="0" smtClean="0">
                <a:latin typeface="+mj-lt"/>
              </a:rPr>
              <a:t>– Diagrama sobre interdisciplinaridade- EP1.</a:t>
            </a:r>
            <a:endParaRPr lang="pt-BR" sz="3400" dirty="0">
              <a:latin typeface="+mj-lt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13537679" y="13465746"/>
            <a:ext cx="8745588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3400" b="1" dirty="0" smtClean="0">
                <a:latin typeface="+mj-lt"/>
              </a:rPr>
              <a:t>Figura 2</a:t>
            </a:r>
            <a:r>
              <a:rPr lang="pt-BR" sz="3400" dirty="0" smtClean="0">
                <a:latin typeface="+mj-lt"/>
              </a:rPr>
              <a:t> </a:t>
            </a:r>
            <a:r>
              <a:rPr lang="pt-BR" sz="3400" dirty="0">
                <a:latin typeface="+mj-lt"/>
              </a:rPr>
              <a:t>- </a:t>
            </a:r>
            <a:r>
              <a:rPr lang="pt-BR" sz="3400" dirty="0" smtClean="0">
                <a:latin typeface="+mj-lt"/>
              </a:rPr>
              <a:t>Diagrama de argumentação-EP2</a:t>
            </a:r>
            <a:endParaRPr lang="pt-BR" sz="3400" dirty="0">
              <a:latin typeface="+mj-lt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720255" y="23762890"/>
            <a:ext cx="5662832" cy="61555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400" b="1" dirty="0" smtClean="0">
                <a:latin typeface="+mn-lt"/>
              </a:rPr>
              <a:t>Tabela </a:t>
            </a:r>
            <a:r>
              <a:rPr lang="pt-BR" sz="3400" b="1" dirty="0">
                <a:latin typeface="+mn-lt"/>
              </a:rPr>
              <a:t>1</a:t>
            </a:r>
            <a:r>
              <a:rPr lang="pt-BR" sz="3400" dirty="0">
                <a:latin typeface="+mn-lt"/>
              </a:rPr>
              <a:t>  - </a:t>
            </a:r>
            <a:r>
              <a:rPr lang="en-US" sz="3400" dirty="0" err="1" smtClean="0">
                <a:latin typeface="+mn-lt"/>
              </a:rPr>
              <a:t>Definições</a:t>
            </a:r>
            <a:r>
              <a:rPr lang="en-US" sz="3400" dirty="0" smtClean="0">
                <a:latin typeface="+mn-lt"/>
              </a:rPr>
              <a:t> </a:t>
            </a:r>
            <a:r>
              <a:rPr lang="en-US" sz="3400" dirty="0" err="1" smtClean="0">
                <a:latin typeface="+mn-lt"/>
              </a:rPr>
              <a:t>adotadas</a:t>
            </a:r>
            <a:endParaRPr lang="pt-BR" sz="3400" dirty="0">
              <a:latin typeface="+mn-lt"/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12961938" y="22979063"/>
            <a:ext cx="11699875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hangingPunct="0"/>
            <a:r>
              <a:rPr lang="pt-BR" sz="3200" dirty="0" smtClean="0">
                <a:latin typeface="+mj-lt"/>
              </a:rPr>
              <a:t>As crenças do professor analisado sobre a integração dos conteúdos tangem ao intercâmbio entre disciplinas aliadas à considerações curriculares como condições qualificadoras. Esta noção parece não revelar-se em seu conhecimento predicativo quando convidado a falar sobre como conduziria uma feira de ciências – ensino por projetos – em um contexto interdisciplinar. </a:t>
            </a:r>
            <a:endParaRPr lang="pt-BR" sz="3200" dirty="0">
              <a:latin typeface="+mj-lt"/>
            </a:endParaRPr>
          </a:p>
        </p:txBody>
      </p:sp>
      <p:sp>
        <p:nvSpPr>
          <p:cNvPr id="40" name="Retângulo 39"/>
          <p:cNvSpPr/>
          <p:nvPr/>
        </p:nvSpPr>
        <p:spPr>
          <a:xfrm>
            <a:off x="17065625" y="6553200"/>
            <a:ext cx="8137525" cy="3968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1" name="CaixaDeTexto 40"/>
          <p:cNvSpPr txBox="1"/>
          <p:nvPr/>
        </p:nvSpPr>
        <p:spPr>
          <a:xfrm>
            <a:off x="17138650" y="6408738"/>
            <a:ext cx="698341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4000" b="1" dirty="0" smtClean="0">
                <a:solidFill>
                  <a:schemeClr val="bg1"/>
                </a:solidFill>
                <a:latin typeface="+mn-lt"/>
              </a:rPr>
              <a:t>RESULTADOS  E  DISCUSSÃO</a:t>
            </a:r>
            <a:endParaRPr lang="pt-BR" sz="4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3" name="Retângulo 42"/>
          <p:cNvSpPr/>
          <p:nvPr/>
        </p:nvSpPr>
        <p:spPr>
          <a:xfrm>
            <a:off x="16778039" y="26859234"/>
            <a:ext cx="8137525" cy="64807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4" name="CaixaDeTexto 43"/>
          <p:cNvSpPr txBox="1"/>
          <p:nvPr/>
        </p:nvSpPr>
        <p:spPr>
          <a:xfrm>
            <a:off x="16994063" y="26859234"/>
            <a:ext cx="69834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4000" b="1" dirty="0" smtClean="0">
                <a:solidFill>
                  <a:schemeClr val="bg1"/>
                </a:solidFill>
                <a:latin typeface="+mn-lt"/>
              </a:rPr>
              <a:t>REFERÊNCIAS</a:t>
            </a:r>
            <a:endParaRPr lang="pt-BR" sz="40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53" name="Tabela 52"/>
          <p:cNvGraphicFramePr>
            <a:graphicFrameLocks noGrp="1"/>
          </p:cNvGraphicFramePr>
          <p:nvPr/>
        </p:nvGraphicFramePr>
        <p:xfrm>
          <a:off x="720255" y="24698994"/>
          <a:ext cx="11521280" cy="82897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16424"/>
                <a:gridCol w="7704856"/>
              </a:tblGrid>
              <a:tr h="504056">
                <a:tc>
                  <a:txBody>
                    <a:bodyPr/>
                    <a:lstStyle/>
                    <a:p>
                      <a:r>
                        <a:rPr lang="pt-BR" sz="3200" b="1" dirty="0" smtClean="0">
                          <a:latin typeface="+mj-lt"/>
                        </a:rPr>
                        <a:t>Categorias</a:t>
                      </a:r>
                      <a:endParaRPr lang="pt-BR" sz="3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b="1" dirty="0" smtClean="0">
                          <a:latin typeface="+mj-lt"/>
                        </a:rPr>
                        <a:t>Definições</a:t>
                      </a:r>
                      <a:endParaRPr lang="pt-BR" sz="3200" b="1" dirty="0">
                        <a:latin typeface="+mj-lt"/>
                      </a:endParaRPr>
                    </a:p>
                  </a:txBody>
                  <a:tcPr/>
                </a:tc>
              </a:tr>
              <a:tr h="1584176">
                <a:tc>
                  <a:txBody>
                    <a:bodyPr/>
                    <a:lstStyle/>
                    <a:p>
                      <a:r>
                        <a:rPr lang="pt-BR" sz="3200" b="1" i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Multidisciplinaridade</a:t>
                      </a:r>
                      <a:endParaRPr lang="pt-BR" sz="3200" b="1" i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3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Caracteriza-se por uma superposição de disciplinas que não estabelecem relação aparente entre si.</a:t>
                      </a:r>
                      <a:endParaRPr lang="pt-BR" sz="3200" dirty="0">
                        <a:latin typeface="+mj-lt"/>
                      </a:endParaRPr>
                    </a:p>
                  </a:txBody>
                  <a:tcPr/>
                </a:tc>
              </a:tr>
              <a:tr h="2016224">
                <a:tc>
                  <a:txBody>
                    <a:bodyPr/>
                    <a:lstStyle/>
                    <a:p>
                      <a:r>
                        <a:rPr lang="pt-BR" sz="3200" b="1" i="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Pluridisciplinaridade</a:t>
                      </a:r>
                      <a:endParaRPr lang="pt-BR" sz="3200" b="1" i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Consiste na superposição de disciplinas cujo objeto de estudo é correlato, o que sugere a possibilidade da ocorrência de relação entre elas.</a:t>
                      </a:r>
                      <a:endParaRPr lang="pt-BR" sz="3200" dirty="0">
                        <a:latin typeface="+mj-lt"/>
                      </a:endParaRPr>
                    </a:p>
                  </a:txBody>
                  <a:tcPr/>
                </a:tc>
              </a:tr>
              <a:tr h="1918280">
                <a:tc>
                  <a:txBody>
                    <a:bodyPr/>
                    <a:lstStyle/>
                    <a:p>
                      <a:r>
                        <a:rPr lang="pt-BR" sz="3200" b="1" i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Interdisciplinaridade</a:t>
                      </a:r>
                      <a:endParaRPr lang="pt-BR" sz="3200" b="1" i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34975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Indica a existência de intercâmbio por parte de duas ou mais disciplinas, sem levar em conta o modo como ele ocorre, a constatação e a classificação são suficientes.</a:t>
                      </a:r>
                      <a:endParaRPr lang="pt-BR" sz="3200" dirty="0">
                        <a:latin typeface="+mj-lt"/>
                      </a:endParaRPr>
                    </a:p>
                  </a:txBody>
                  <a:tcPr/>
                </a:tc>
              </a:tr>
              <a:tr h="1099795">
                <a:tc>
                  <a:txBody>
                    <a:bodyPr/>
                    <a:lstStyle/>
                    <a:p>
                      <a:r>
                        <a:rPr lang="pt-BR" sz="3200" b="1" i="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Transdiciplinaridade</a:t>
                      </a:r>
                      <a:endParaRPr lang="pt-BR" sz="3200" b="1" i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3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Resultam uma ou várias novas disciplinas decorrentes da relação entre disciplinas já existentes e exprime a interdisciplinaridade no seu grau maior.</a:t>
                      </a:r>
                      <a:endParaRPr lang="pt-BR" sz="3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4" name="Imagem 53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609687" y="7705106"/>
            <a:ext cx="1008112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Imagem 5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609687" y="10945466"/>
            <a:ext cx="1029714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Retângulo de cantos arredondados 57"/>
          <p:cNvSpPr/>
          <p:nvPr/>
        </p:nvSpPr>
        <p:spPr>
          <a:xfrm>
            <a:off x="13033623" y="14401850"/>
            <a:ext cx="11089232" cy="828092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pt-BR" sz="3400" dirty="0" smtClean="0">
                <a:solidFill>
                  <a:schemeClr val="tx1"/>
                </a:solidFill>
                <a:latin typeface="+mj-lt"/>
              </a:rPr>
              <a:t>As Figuras 1 e 2 foram geradas a partir das transcrições dos  </a:t>
            </a:r>
            <a:r>
              <a:rPr lang="pt-BR" sz="3400" i="1" dirty="0" smtClean="0">
                <a:solidFill>
                  <a:schemeClr val="tx1"/>
                </a:solidFill>
                <a:latin typeface="+mj-lt"/>
              </a:rPr>
              <a:t>O que eu entendo por interdisciplinaridade </a:t>
            </a:r>
            <a:r>
              <a:rPr lang="pt-BR" sz="3400" dirty="0" smtClean="0">
                <a:solidFill>
                  <a:schemeClr val="tx1"/>
                </a:solidFill>
                <a:latin typeface="+mj-lt"/>
              </a:rPr>
              <a:t>( EP1) </a:t>
            </a:r>
            <a:r>
              <a:rPr lang="pt-BR" sz="3400" i="1" dirty="0" smtClean="0">
                <a:solidFill>
                  <a:schemeClr val="tx1"/>
                </a:solidFill>
                <a:latin typeface="+mj-lt"/>
              </a:rPr>
              <a:t>e  Falando sobre uma feira de ciências</a:t>
            </a:r>
            <a:r>
              <a:rPr lang="pt-BR" sz="3400" dirty="0" smtClean="0">
                <a:solidFill>
                  <a:schemeClr val="tx1"/>
                </a:solidFill>
                <a:latin typeface="+mj-lt"/>
              </a:rPr>
              <a:t> (EP2) com o auxílio do software </a:t>
            </a:r>
            <a:r>
              <a:rPr lang="pt-BR" sz="3400" dirty="0" err="1" smtClean="0">
                <a:solidFill>
                  <a:schemeClr val="tx1"/>
                </a:solidFill>
                <a:latin typeface="+mj-lt"/>
              </a:rPr>
              <a:t>Transana</a:t>
            </a:r>
            <a:r>
              <a:rPr lang="pt-BR" sz="3400" dirty="0" smtClean="0">
                <a:solidFill>
                  <a:schemeClr val="tx1"/>
                </a:solidFill>
                <a:latin typeface="+mj-lt"/>
              </a:rPr>
              <a:t>. </a:t>
            </a:r>
            <a:r>
              <a:rPr lang="pt-BR" sz="3400" dirty="0" smtClean="0">
                <a:latin typeface="+mj-lt"/>
              </a:rPr>
              <a:t>A</a:t>
            </a:r>
          </a:p>
          <a:p>
            <a:pPr algn="just">
              <a:defRPr/>
            </a:pPr>
            <a:r>
              <a:rPr lang="pt-BR" sz="3400" dirty="0" smtClean="0">
                <a:latin typeface="+mj-lt"/>
              </a:rPr>
              <a:t> </a:t>
            </a:r>
            <a:r>
              <a:rPr lang="pt-BR" sz="3400" dirty="0" smtClean="0">
                <a:solidFill>
                  <a:schemeClr val="tx1"/>
                </a:solidFill>
                <a:latin typeface="+mj-lt"/>
              </a:rPr>
              <a:t>A análise destes registros encontra respaldo na Teoria dos Campos Conceituais de Gérard </a:t>
            </a:r>
            <a:r>
              <a:rPr lang="pt-BR" sz="3400" dirty="0" err="1" smtClean="0">
                <a:solidFill>
                  <a:schemeClr val="tx1"/>
                </a:solidFill>
                <a:latin typeface="+mj-lt"/>
              </a:rPr>
              <a:t>Vergnaud</a:t>
            </a:r>
            <a:r>
              <a:rPr lang="pt-BR" sz="3400" dirty="0" smtClean="0">
                <a:solidFill>
                  <a:schemeClr val="tx1"/>
                </a:solidFill>
                <a:latin typeface="+mj-lt"/>
              </a:rPr>
              <a:t> (2009). Este autor ao considerar as operações lógicas aliadas ao conteúdo conceitual do pensamento enfatiza a importância de se estudar a argumentação produzida por sujeitos em atividade. Além disso, propõe haver duas formas distintas de representação do conhecimento: a forma predicativa (declarativa ou representação) e a forma operatória (procedimental), as quais, mantém entre si, uma relação dialética e contínua durante o processo de ensino e de aquisição de um conceito.</a:t>
            </a:r>
            <a:endParaRPr lang="pt-BR" sz="3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36879" y="21602650"/>
            <a:ext cx="5659554" cy="211117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434223" y="33699994"/>
            <a:ext cx="590522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92863" y="33988026"/>
            <a:ext cx="6624736" cy="158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767</Words>
  <Application>Microsoft Office PowerPoint</Application>
  <PresentationFormat>Personalizar</PresentationFormat>
  <Paragraphs>38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 Conhecimento predicativo sobre interdisciplinaridade de um professor de Química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invariants related to chemical representation: dynamics aspects of the conceptualization</dc:title>
  <dc:creator>Marco</dc:creator>
  <cp:lastModifiedBy>Professor</cp:lastModifiedBy>
  <cp:revision>76</cp:revision>
  <dcterms:created xsi:type="dcterms:W3CDTF">2012-07-10T20:05:32Z</dcterms:created>
  <dcterms:modified xsi:type="dcterms:W3CDTF">2012-09-17T01:56:00Z</dcterms:modified>
</cp:coreProperties>
</file>