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77" r:id="rId3"/>
    <p:sldId id="256" r:id="rId4"/>
    <p:sldId id="273" r:id="rId5"/>
    <p:sldId id="258" r:id="rId6"/>
    <p:sldId id="261" r:id="rId7"/>
    <p:sldId id="274" r:id="rId8"/>
    <p:sldId id="260" r:id="rId9"/>
    <p:sldId id="263" r:id="rId10"/>
    <p:sldId id="264" r:id="rId11"/>
    <p:sldId id="272" r:id="rId12"/>
    <p:sldId id="265" r:id="rId13"/>
    <p:sldId id="280" r:id="rId14"/>
    <p:sldId id="267" r:id="rId15"/>
    <p:sldId id="268" r:id="rId16"/>
    <p:sldId id="271" r:id="rId17"/>
    <p:sldId id="281" r:id="rId18"/>
    <p:sldId id="278" r:id="rId19"/>
    <p:sldId id="27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1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5B3E1-509D-4ECB-A820-88D5D1AB502A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27466-D79F-4A6F-8E4E-76C4EC678B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50EAE-303D-437B-B74C-4E45F5BE5C02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C9A8-CB55-4F0E-9B36-7C3FFD2073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22EBC3-EDF7-4B8C-8664-3A7384B65614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8214-5A70-4E26-89C6-378D857275D3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70F9-CA4A-4DFB-BB11-76C5EEC008B6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8E0A-8632-4BDA-B91C-79C9B9E798CD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9910-3387-4A14-9BD9-96270629FB01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377A-056A-4DAD-9912-6EDB63068E02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2691-CEF3-4452-94C5-5A95C4D51062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D4D5-DCEE-4EE1-BD90-713FB8BECFCC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C1E6-1EAC-4EAC-87F8-EBCE44BD6912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340D-BC9F-4A6C-AF15-DE26577C0119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E845-79E6-4CC5-A4AE-A218F778F6B4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DCC8-EF1E-4308-883D-92D64D2EF20D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55F9-DC03-459A-BA56-3F8CAC048FCF}" type="datetime1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F20E-C3E1-461B-BE60-DCB1BDBE9D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357188" y="928688"/>
            <a:ext cx="8103244" cy="2572320"/>
          </a:xfrm>
        </p:spPr>
        <p:txBody>
          <a:bodyPr>
            <a:normAutofit/>
          </a:bodyPr>
          <a:lstStyle/>
          <a:p>
            <a:pPr algn="r" eaLnBrk="1" hangingPunct="1"/>
            <a:r>
              <a:rPr lang="pt-BR" sz="3200" b="1" dirty="0" smtClean="0">
                <a:latin typeface="+mn-lt"/>
                <a:ea typeface="CMU Serif" pitchFamily="50" charset="0"/>
                <a:cs typeface="CMU Serif" pitchFamily="50" charset="0"/>
              </a:rPr>
              <a:t>Conhecimento predicativo sobre interdisciplinaridade de professores do ensino básico em um contexto interdisciplinar</a:t>
            </a:r>
          </a:p>
        </p:txBody>
      </p:sp>
      <p:sp>
        <p:nvSpPr>
          <p:cNvPr id="2051" name="CaixaDeTexto 3"/>
          <p:cNvSpPr txBox="1">
            <a:spLocks noChangeArrowheads="1"/>
          </p:cNvSpPr>
          <p:nvPr/>
        </p:nvSpPr>
        <p:spPr bwMode="auto">
          <a:xfrm>
            <a:off x="323850" y="3645024"/>
            <a:ext cx="83581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alibri" pitchFamily="34" charset="0"/>
              </a:rPr>
              <a:t>Sara Aparecida Garcia Lopes</a:t>
            </a:r>
          </a:p>
          <a:p>
            <a:r>
              <a:rPr lang="pt-BR" sz="2000" dirty="0" smtClean="0">
                <a:latin typeface="Calibri" pitchFamily="34" charset="0"/>
              </a:rPr>
              <a:t>Marco </a:t>
            </a:r>
            <a:r>
              <a:rPr lang="pt-BR" sz="2000" dirty="0">
                <a:latin typeface="Calibri" pitchFamily="34" charset="0"/>
              </a:rPr>
              <a:t>Antonio Bueno </a:t>
            </a:r>
            <a:r>
              <a:rPr lang="pt-BR" sz="2000" dirty="0" smtClean="0">
                <a:latin typeface="Calibri" pitchFamily="34" charset="0"/>
              </a:rPr>
              <a:t>Filho</a:t>
            </a:r>
          </a:p>
          <a:p>
            <a:endParaRPr lang="pt-BR" sz="2000" b="1" dirty="0">
              <a:latin typeface="CMU Serif" pitchFamily="50" charset="0"/>
            </a:endParaRPr>
          </a:p>
          <a:p>
            <a:endParaRPr lang="pt-BR" sz="2000" b="1" dirty="0">
              <a:latin typeface="CMU Serif" pitchFamily="50" charset="0"/>
            </a:endParaRPr>
          </a:p>
          <a:p>
            <a:endParaRPr lang="pt-BR" sz="2000" b="1" dirty="0">
              <a:latin typeface="CMU Serif" pitchFamily="50" charset="0"/>
            </a:endParaRPr>
          </a:p>
          <a:p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142875" y="1285875"/>
            <a:ext cx="142875" cy="3929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0161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https://sites.google.com/site/conceituacao/_/rsrc/1326156786707/home/path3071-2.png?height=116&amp;width=3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661248"/>
            <a:ext cx="2165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ttps://sites.google.com/site/conceituacao/_/rsrc/1325452663066/home/pehfcm3.JPG?height=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733256"/>
            <a:ext cx="35591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CaixaDeTexto 7"/>
          <p:cNvSpPr txBox="1">
            <a:spLocks noChangeArrowheads="1"/>
          </p:cNvSpPr>
          <p:nvPr/>
        </p:nvSpPr>
        <p:spPr bwMode="auto">
          <a:xfrm>
            <a:off x="323850" y="4581128"/>
            <a:ext cx="4319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b="1" i="1" dirty="0" smtClean="0"/>
              <a:t>sgarcialopes@ig.com.br</a:t>
            </a:r>
          </a:p>
          <a:p>
            <a:r>
              <a:rPr lang="pt-BR" sz="1200" b="1" i="1" dirty="0" smtClean="0"/>
              <a:t>marco.antonio@ufabc.edu.br</a:t>
            </a:r>
            <a:endParaRPr lang="pt-BR" sz="1200" b="1" i="1" dirty="0"/>
          </a:p>
          <a:p>
            <a:r>
              <a:rPr lang="pt-BR" sz="1200" b="1" i="1" dirty="0"/>
              <a:t>http://pesquisa.ufabc.edu.br/pecq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5711452"/>
            <a:ext cx="2265300" cy="59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200" dirty="0" smtClean="0">
                <a:solidFill>
                  <a:srgbClr val="00B050"/>
                </a:solidFill>
              </a:rPr>
              <a:t>Metodologia</a:t>
            </a:r>
            <a:r>
              <a:rPr lang="pt-BR" sz="3200" dirty="0" smtClean="0">
                <a:solidFill>
                  <a:schemeClr val="accent3"/>
                </a:solidFill>
              </a:rPr>
              <a:t> </a:t>
            </a:r>
            <a:endParaRPr lang="pt-BR" sz="3200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>	Qualitativa</a:t>
            </a:r>
          </a:p>
          <a:p>
            <a:pPr algn="just">
              <a:buNone/>
            </a:pPr>
            <a:r>
              <a:rPr lang="pt-BR" dirty="0" smtClean="0"/>
              <a:t>	Curso </a:t>
            </a:r>
            <a:r>
              <a:rPr lang="pt-BR" i="1" dirty="0" smtClean="0"/>
              <a:t>Interdisciplinaridade: uma proposta para professores da educação básica -PROEX-UFABC/2011</a:t>
            </a:r>
          </a:p>
          <a:p>
            <a:pPr algn="just">
              <a:buNone/>
            </a:pPr>
            <a:r>
              <a:rPr lang="pt-BR" dirty="0" smtClean="0"/>
              <a:t>	Coleta de dados:</a:t>
            </a:r>
          </a:p>
          <a:p>
            <a:pPr algn="just">
              <a:buNone/>
            </a:pPr>
            <a:r>
              <a:rPr lang="pt-BR" dirty="0" smtClean="0"/>
              <a:t>		Observação do </a:t>
            </a:r>
            <a:r>
              <a:rPr lang="pt-BR" dirty="0" err="1" smtClean="0"/>
              <a:t>sujeito-em-ação</a:t>
            </a:r>
            <a:r>
              <a:rPr lang="pt-BR" dirty="0" smtClean="0"/>
              <a:t>, registro de 	episódios em vídeos, </a:t>
            </a:r>
            <a:r>
              <a:rPr lang="es-ES" dirty="0" err="1" smtClean="0"/>
              <a:t>aplicação</a:t>
            </a:r>
            <a:r>
              <a:rPr lang="es-ES" dirty="0" smtClean="0"/>
              <a:t> de   	</a:t>
            </a:r>
            <a:r>
              <a:rPr lang="es-ES" dirty="0" err="1" smtClean="0"/>
              <a:t>questionários</a:t>
            </a:r>
            <a:r>
              <a:rPr lang="es-ES" dirty="0" smtClean="0"/>
              <a:t>  e  o  uso de entrevistas.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	Situações/ Tarefas; planejamento com maior ou    	menor caráter predicativo. 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es-ES" dirty="0" smtClean="0"/>
              <a:t>	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>
                <a:solidFill>
                  <a:srgbClr val="00B050"/>
                </a:solidFill>
              </a:rPr>
              <a:t>Dimensões  de análise </a:t>
            </a:r>
            <a:r>
              <a:rPr lang="pt-BR" sz="3200" b="1" dirty="0" smtClean="0">
                <a:solidFill>
                  <a:srgbClr val="00B050"/>
                </a:solidFill>
              </a:rPr>
              <a:t/>
            </a:r>
            <a:br>
              <a:rPr lang="pt-BR" sz="3200" b="1" dirty="0" smtClean="0">
                <a:solidFill>
                  <a:srgbClr val="00B050"/>
                </a:solidFill>
              </a:rPr>
            </a:b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	Argumentativa –  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Modelo de </a:t>
            </a:r>
            <a:r>
              <a:rPr lang="es-ES" dirty="0" err="1" smtClean="0"/>
              <a:t>Toulmin</a:t>
            </a:r>
            <a:r>
              <a:rPr lang="es-ES" dirty="0" smtClean="0"/>
              <a:t> </a:t>
            </a:r>
            <a:r>
              <a:rPr lang="pt-BR" dirty="0" err="1" smtClean="0"/>
              <a:t>Toulmin</a:t>
            </a:r>
            <a:r>
              <a:rPr lang="pt-BR" dirty="0" smtClean="0"/>
              <a:t> (1958) </a:t>
            </a:r>
            <a:r>
              <a:rPr lang="es-ES" dirty="0" smtClean="0"/>
              <a:t>para </a:t>
            </a:r>
            <a:r>
              <a:rPr lang="es-ES" dirty="0" err="1" smtClean="0"/>
              <a:t>análise</a:t>
            </a:r>
            <a:r>
              <a:rPr lang="es-ES" dirty="0" smtClean="0"/>
              <a:t> de </a:t>
            </a:r>
            <a:r>
              <a:rPr lang="es-ES" dirty="0" err="1" smtClean="0"/>
              <a:t>argumentação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6" name="Espaço Reservado para Conteúdo 3"/>
          <p:cNvPicPr>
            <a:picLocks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339752" y="3068960"/>
            <a:ext cx="475252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971600" y="2348880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D= dado; J= justificativa; B=conhecimento básico; Q= qualificador; R=refutação; C= 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2520280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rgbClr val="00B050"/>
                </a:solidFill>
              </a:rPr>
              <a:t/>
            </a:r>
            <a:br>
              <a:rPr lang="es-ES" sz="3200" dirty="0" smtClean="0">
                <a:solidFill>
                  <a:srgbClr val="00B050"/>
                </a:solidFill>
              </a:rPr>
            </a:br>
            <a:r>
              <a:rPr lang="es-ES" sz="3200" dirty="0" smtClean="0">
                <a:solidFill>
                  <a:srgbClr val="00B050"/>
                </a:solidFill>
              </a:rPr>
              <a:t/>
            </a:r>
            <a:br>
              <a:rPr lang="es-ES" sz="3200" dirty="0" smtClean="0">
                <a:solidFill>
                  <a:srgbClr val="00B050"/>
                </a:solidFill>
              </a:rPr>
            </a:br>
            <a:r>
              <a:rPr lang="es-ES" sz="3200" dirty="0" smtClean="0">
                <a:solidFill>
                  <a:srgbClr val="00B050"/>
                </a:solidFill>
              </a:rPr>
              <a:t/>
            </a:r>
            <a:br>
              <a:rPr lang="es-ES" sz="3200" dirty="0" smtClean="0">
                <a:solidFill>
                  <a:srgbClr val="00B050"/>
                </a:solidFill>
              </a:rPr>
            </a:br>
            <a:endParaRPr lang="pt-BR" sz="2400" dirty="0">
              <a:latin typeface="+mn-lt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Conceitual –  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Vergnaud</a:t>
            </a:r>
            <a:r>
              <a:rPr lang="es-ES" dirty="0" smtClean="0"/>
              <a:t> ( 2009)</a:t>
            </a:r>
          </a:p>
          <a:p>
            <a:pPr>
              <a:buNone/>
            </a:pPr>
            <a:endParaRPr lang="es-ES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s-ES" dirty="0" smtClean="0"/>
              <a:t>	Inferir os </a:t>
            </a:r>
            <a:r>
              <a:rPr lang="es-ES" dirty="0" smtClean="0">
                <a:solidFill>
                  <a:srgbClr val="00B0F0"/>
                </a:solidFill>
              </a:rPr>
              <a:t>elementos cognitivos </a:t>
            </a:r>
            <a:r>
              <a:rPr lang="es-ES" dirty="0" err="1" smtClean="0"/>
              <a:t>fundamentais</a:t>
            </a:r>
            <a:r>
              <a:rPr lang="es-ES" dirty="0" smtClean="0"/>
              <a:t> implícitos </a:t>
            </a:r>
            <a:r>
              <a:rPr lang="es-ES" dirty="0" err="1" smtClean="0"/>
              <a:t>nas</a:t>
            </a:r>
            <a:r>
              <a:rPr lang="es-ES" dirty="0" smtClean="0"/>
              <a:t>  </a:t>
            </a:r>
            <a:r>
              <a:rPr lang="es-ES" dirty="0" err="1" smtClean="0"/>
              <a:t>ações</a:t>
            </a:r>
            <a:r>
              <a:rPr lang="es-ES" dirty="0" smtClean="0"/>
              <a:t> dos </a:t>
            </a:r>
            <a:r>
              <a:rPr lang="es-ES" dirty="0" err="1" smtClean="0"/>
              <a:t>sujeitos</a:t>
            </a:r>
            <a:r>
              <a:rPr lang="es-ES" dirty="0" smtClean="0"/>
              <a:t>: </a:t>
            </a:r>
            <a:r>
              <a:rPr lang="es-ES" i="1" dirty="0" err="1" smtClean="0"/>
              <a:t>grau</a:t>
            </a:r>
            <a:r>
              <a:rPr lang="es-ES" i="1" dirty="0" smtClean="0"/>
              <a:t> de </a:t>
            </a:r>
            <a:r>
              <a:rPr lang="es-ES" i="1" dirty="0" err="1" smtClean="0"/>
              <a:t>integração</a:t>
            </a:r>
            <a:r>
              <a:rPr lang="es-ES" i="1" dirty="0" smtClean="0"/>
              <a:t> de </a:t>
            </a:r>
            <a:r>
              <a:rPr lang="es-ES" i="1" dirty="0" err="1" smtClean="0"/>
              <a:t>conteúdos</a:t>
            </a:r>
            <a:r>
              <a:rPr lang="es-ES" i="1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4851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82752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 de Integração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Significado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Multidisciplinar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Caracteriza-se por uma superposição de disciplinas que não estabelecem relação aparente entre si.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Pluridisciplinaridade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Consiste na superposição de disciplinas cujo objeto de estudo é correlato, o que sugere a possibilidade da ocorrência de relação entre elas.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Interdisciplinaridade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 a existência de intercâmbio por parte de duas ou mais disciplinas, sem levar em conta o modo como ele ocorre, a constatação e a classificação são suficientes.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Transdisciplinaridade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Resultam uma ou várias novas disciplinas decorrentes da relação entre disciplinas já existentes e exprime a interdisciplinaridade no seu grau maior.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558924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/>
              <a:t>Tabela 1 </a:t>
            </a:r>
            <a:r>
              <a:rPr lang="pt-BR" i="1" dirty="0"/>
              <a:t>- Definições </a:t>
            </a:r>
            <a:r>
              <a:rPr lang="pt-BR" i="1" dirty="0" smtClean="0"/>
              <a:t>adotadas, </a:t>
            </a:r>
            <a:r>
              <a:rPr lang="pt-BR" i="1" dirty="0"/>
              <a:t>segundo Almeida (2006).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 fontScale="90000"/>
          </a:bodyPr>
          <a:lstStyle/>
          <a:p>
            <a:pPr algn="r"/>
            <a:r>
              <a:rPr lang="pt-BR" sz="3200" dirty="0" smtClean="0">
                <a:solidFill>
                  <a:srgbClr val="00B050"/>
                </a:solidFill>
              </a:rPr>
              <a:t/>
            </a:r>
            <a:br>
              <a:rPr lang="pt-BR" sz="3200" dirty="0" smtClean="0">
                <a:solidFill>
                  <a:srgbClr val="00B050"/>
                </a:solidFill>
              </a:rPr>
            </a:br>
            <a:r>
              <a:rPr lang="pt-BR" sz="3200" dirty="0" smtClean="0">
                <a:solidFill>
                  <a:srgbClr val="00B050"/>
                </a:solidFill>
              </a:rPr>
              <a:t>				</a:t>
            </a:r>
            <a:r>
              <a:rPr lang="pt-BR" sz="4000" dirty="0" smtClean="0">
                <a:solidFill>
                  <a:srgbClr val="00B050"/>
                </a:solidFill>
              </a:rPr>
              <a:t>Resultados preliminares</a:t>
            </a:r>
            <a:br>
              <a:rPr lang="pt-BR" sz="4000" dirty="0" smtClean="0">
                <a:solidFill>
                  <a:srgbClr val="00B050"/>
                </a:solidFill>
              </a:rPr>
            </a:br>
            <a:r>
              <a:rPr lang="pt-BR" sz="3100" dirty="0" smtClean="0"/>
              <a:t>ATD com o auxílio do programa </a:t>
            </a:r>
            <a:r>
              <a:rPr lang="pt-BR" sz="3100" dirty="0" err="1" smtClean="0"/>
              <a:t>Transana</a:t>
            </a:r>
            <a:r>
              <a:rPr lang="pt-BR" sz="3200" b="1" dirty="0" smtClean="0"/>
              <a:t>.</a:t>
            </a:r>
            <a:br>
              <a:rPr lang="pt-BR" sz="3200" b="1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i="1" dirty="0" smtClean="0"/>
          </a:p>
          <a:p>
            <a:pPr>
              <a:buNone/>
            </a:pPr>
            <a:r>
              <a:rPr lang="pt-BR" i="1" dirty="0" smtClean="0"/>
              <a:t>		</a:t>
            </a:r>
          </a:p>
          <a:p>
            <a:pPr>
              <a:buNone/>
            </a:pPr>
            <a:endParaRPr lang="pt-BR" i="1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pt-BR" sz="1100" b="1" i="1" dirty="0" smtClean="0"/>
              <a:t>	</a:t>
            </a:r>
            <a:r>
              <a:rPr lang="pt-BR" sz="1400" b="1" i="1" dirty="0" smtClean="0"/>
              <a:t>Figura 1- </a:t>
            </a:r>
            <a:r>
              <a:rPr lang="pt-BR" sz="1400" b="1" i="1" dirty="0" smtClean="0"/>
              <a:t>O que eu entendo por interdisciplinaridade </a:t>
            </a:r>
            <a:r>
              <a:rPr lang="pt-BR" sz="1400" b="1" dirty="0" smtClean="0"/>
              <a:t>(EP1)</a:t>
            </a:r>
          </a:p>
          <a:p>
            <a:pPr marL="0" algn="just">
              <a:spcBef>
                <a:spcPts val="0"/>
              </a:spcBef>
              <a:buNone/>
            </a:pPr>
            <a:endParaRPr lang="pt-BR" i="1" dirty="0" smtClean="0"/>
          </a:p>
          <a:p>
            <a:pPr marL="0" algn="just">
              <a:spcBef>
                <a:spcPts val="0"/>
              </a:spcBef>
              <a:buNone/>
            </a:pPr>
            <a:endParaRPr lang="pt-BR" i="1" dirty="0" smtClean="0"/>
          </a:p>
          <a:p>
            <a:pPr marL="0" algn="just">
              <a:spcBef>
                <a:spcPts val="0"/>
              </a:spcBef>
              <a:buNone/>
            </a:pPr>
            <a:endParaRPr lang="pt-BR" i="1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pt-BR" sz="1400" i="1" dirty="0" smtClean="0"/>
              <a:t>                      </a:t>
            </a:r>
            <a:endParaRPr lang="pt-BR" sz="1400" i="1" dirty="0" smtClean="0"/>
          </a:p>
          <a:p>
            <a:pPr marL="0" algn="just">
              <a:spcBef>
                <a:spcPts val="0"/>
              </a:spcBef>
              <a:buNone/>
            </a:pPr>
            <a:endParaRPr lang="pt-BR" sz="1400" i="1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pt-BR" sz="1400" i="1" dirty="0" smtClean="0"/>
              <a:t>                       </a:t>
            </a:r>
            <a:r>
              <a:rPr lang="pt-BR" sz="1400" b="1" i="1" dirty="0" smtClean="0"/>
              <a:t>Figura 2-  Falando sobre uma feira de ciências</a:t>
            </a:r>
            <a:r>
              <a:rPr lang="pt-BR" sz="1400" b="1" dirty="0" smtClean="0"/>
              <a:t> (EP2)</a:t>
            </a:r>
          </a:p>
          <a:p>
            <a:pPr marL="0" algn="just">
              <a:spcBef>
                <a:spcPts val="0"/>
              </a:spcBef>
              <a:buNone/>
            </a:pPr>
            <a:endParaRPr lang="pt-BR" sz="1400" b="1" dirty="0" smtClean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772816"/>
            <a:ext cx="7704856" cy="108012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9552" y="3933056"/>
            <a:ext cx="7776864" cy="136815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>
                <a:solidFill>
                  <a:srgbClr val="00B050"/>
                </a:solidFill>
              </a:rPr>
              <a:t>Considerações</a:t>
            </a:r>
            <a:endParaRPr lang="pt-BR" sz="36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Prof. de Química</a:t>
            </a:r>
          </a:p>
          <a:p>
            <a:pPr algn="just">
              <a:buNone/>
            </a:pPr>
            <a:r>
              <a:rPr lang="pt-BR" dirty="0" smtClean="0"/>
              <a:t>Fig.1(EP1)- Categoria Interdisciplinaridade: </a:t>
            </a:r>
            <a:r>
              <a:rPr lang="pt-BR" dirty="0" smtClean="0">
                <a:solidFill>
                  <a:srgbClr val="00B0F0"/>
                </a:solidFill>
              </a:rPr>
              <a:t>Maior caráter predicativo.</a:t>
            </a:r>
            <a:r>
              <a:rPr lang="pt-BR" dirty="0" smtClean="0"/>
              <a:t> Intercâmbio entre as disciplinas sustentadas por considerações curriculares (Q).</a:t>
            </a:r>
            <a:endParaRPr lang="pt-BR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pt-BR" dirty="0" smtClean="0"/>
              <a:t>Fig. (EP2) -Falando sobre uma feira de ciências :</a:t>
            </a:r>
          </a:p>
          <a:p>
            <a:pPr algn="just">
              <a:buNone/>
            </a:pPr>
            <a:r>
              <a:rPr lang="pt-BR" dirty="0" smtClean="0"/>
              <a:t>    </a:t>
            </a:r>
            <a:r>
              <a:rPr lang="pt-BR" dirty="0" smtClean="0">
                <a:solidFill>
                  <a:srgbClr val="00B0F0"/>
                </a:solidFill>
              </a:rPr>
              <a:t>Menor caráter predicativo. </a:t>
            </a:r>
            <a:r>
              <a:rPr lang="pt-BR" dirty="0" smtClean="0"/>
              <a:t>Não evidenciada a noção acima na execução da tarefa “Feira de Ciências”. </a:t>
            </a:r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>
                <a:solidFill>
                  <a:srgbClr val="00B050"/>
                </a:solidFill>
              </a:rPr>
              <a:t>Referências</a:t>
            </a:r>
            <a:endParaRPr lang="pt-BR" sz="36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 	</a:t>
            </a:r>
            <a:r>
              <a:rPr lang="pt-BR" sz="3100" dirty="0" smtClean="0"/>
              <a:t>ALMEIDA, J. L. V. </a:t>
            </a:r>
            <a:r>
              <a:rPr lang="pt-BR" sz="3100" i="1" dirty="0" smtClean="0"/>
              <a:t>A interdisciplinaridade no ensino: problema metodológico ou questão histórica (abordagem ontológica</a:t>
            </a:r>
            <a:r>
              <a:rPr lang="pt-BR" sz="3100" dirty="0" smtClean="0"/>
              <a:t>). </a:t>
            </a:r>
            <a:r>
              <a:rPr lang="en-US" sz="3100" dirty="0" smtClean="0"/>
              <a:t>In: I </a:t>
            </a:r>
            <a:r>
              <a:rPr lang="en-US" sz="3100" dirty="0" err="1" smtClean="0"/>
              <a:t>Encuentro</a:t>
            </a:r>
            <a:r>
              <a:rPr lang="en-US" sz="3100" dirty="0" smtClean="0"/>
              <a:t> </a:t>
            </a:r>
            <a:r>
              <a:rPr lang="en-US" sz="3100" dirty="0" err="1" smtClean="0"/>
              <a:t>Iberoamericano</a:t>
            </a:r>
            <a:r>
              <a:rPr lang="en-US" sz="3100" dirty="0" smtClean="0"/>
              <a:t> de </a:t>
            </a:r>
            <a:r>
              <a:rPr lang="en-US" sz="3100" dirty="0" err="1" smtClean="0"/>
              <a:t>Educación</a:t>
            </a:r>
            <a:r>
              <a:rPr lang="en-US" sz="3100" dirty="0" smtClean="0"/>
              <a:t>, 2006, Guadalajara ES. p. 1-11.</a:t>
            </a:r>
            <a:endParaRPr lang="pt-BR" sz="3100" dirty="0" smtClean="0"/>
          </a:p>
          <a:p>
            <a:pPr algn="just">
              <a:buNone/>
            </a:pPr>
            <a:r>
              <a:rPr lang="en-US" sz="3100" dirty="0" smtClean="0"/>
              <a:t>	KLEIN, J. T. </a:t>
            </a:r>
            <a:r>
              <a:rPr lang="en-US" sz="3100" i="1" dirty="0" err="1" smtClean="0"/>
              <a:t>Interdisciplinarity</a:t>
            </a:r>
            <a:r>
              <a:rPr lang="en-US" sz="3100" i="1" dirty="0" smtClean="0"/>
              <a:t>: History, Theory, and Practice</a:t>
            </a:r>
            <a:r>
              <a:rPr lang="en-US" sz="3100" dirty="0" smtClean="0"/>
              <a:t>. Detroit, Michigan: Wayne State University Press, 1990.</a:t>
            </a:r>
            <a:endParaRPr lang="pt-BR" sz="3100" dirty="0" smtClean="0"/>
          </a:p>
          <a:p>
            <a:pPr algn="just">
              <a:buNone/>
            </a:pPr>
            <a:r>
              <a:rPr lang="pt-BR" sz="3100" dirty="0" smtClean="0"/>
              <a:t>	FAZENDA, </a:t>
            </a:r>
            <a:r>
              <a:rPr lang="pt-BR" sz="3100" dirty="0" err="1" smtClean="0"/>
              <a:t>I.C.A.F.</a:t>
            </a:r>
            <a:r>
              <a:rPr lang="pt-BR" sz="3100" dirty="0" smtClean="0"/>
              <a:t> </a:t>
            </a:r>
            <a:r>
              <a:rPr lang="pt-BR" sz="3100" i="1" dirty="0" smtClean="0"/>
              <a:t>Integração e Interdisciplinaridade no Ensino Brasileiro: Efetividade ou Ideologia</a:t>
            </a:r>
            <a:r>
              <a:rPr lang="pt-BR" sz="3100" dirty="0" smtClean="0"/>
              <a:t>. </a:t>
            </a:r>
            <a:r>
              <a:rPr lang="en-US" sz="3100" dirty="0" smtClean="0"/>
              <a:t>5.ed. São Paulo: Loyola, 2011. </a:t>
            </a:r>
            <a:endParaRPr lang="pt-BR" sz="3100" dirty="0" smtClean="0"/>
          </a:p>
          <a:p>
            <a:pPr algn="just">
              <a:buNone/>
            </a:pPr>
            <a:r>
              <a:rPr lang="en-US" sz="3100" dirty="0" smtClean="0"/>
              <a:t>	TOULMIN, S. The uses of argument. </a:t>
            </a:r>
            <a:r>
              <a:rPr lang="en-US" sz="3100" i="1" dirty="0" smtClean="0"/>
              <a:t>Cambridge: Cambridge University Press</a:t>
            </a:r>
            <a:r>
              <a:rPr lang="en-US" sz="3100" dirty="0" smtClean="0"/>
              <a:t>, 1958. </a:t>
            </a:r>
            <a:endParaRPr lang="pt-BR" sz="3100" dirty="0" smtClean="0"/>
          </a:p>
          <a:p>
            <a:pPr algn="just">
              <a:buNone/>
            </a:pPr>
            <a:r>
              <a:rPr lang="en-US" sz="3100" dirty="0" smtClean="0"/>
              <a:t>	VERGNAUD, G. The theory of conceptual </a:t>
            </a:r>
            <a:r>
              <a:rPr lang="en-US" sz="3100" dirty="0" err="1" smtClean="0"/>
              <a:t>ﬁelds</a:t>
            </a:r>
            <a:r>
              <a:rPr lang="en-US" sz="3100" dirty="0" smtClean="0"/>
              <a:t>. </a:t>
            </a:r>
            <a:r>
              <a:rPr lang="en-US" sz="3100" i="1" dirty="0" smtClean="0"/>
              <a:t>Human Development</a:t>
            </a:r>
            <a:r>
              <a:rPr lang="en-US" sz="3100" dirty="0" smtClean="0"/>
              <a:t>, v. 52, p. 83–94, 2009. </a:t>
            </a:r>
            <a:endParaRPr lang="pt-BR" sz="3100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		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			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Muito obrigada 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osto feliz 4"/>
          <p:cNvSpPr/>
          <p:nvPr/>
        </p:nvSpPr>
        <p:spPr>
          <a:xfrm>
            <a:off x="3995936" y="227687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r">
              <a:buNone/>
            </a:pPr>
            <a:r>
              <a:rPr lang="pt-BR" dirty="0" smtClean="0"/>
              <a:t>	</a:t>
            </a:r>
            <a:r>
              <a:rPr lang="pt-BR" dirty="0" err="1" smtClean="0">
                <a:solidFill>
                  <a:srgbClr val="00B050"/>
                </a:solidFill>
              </a:rPr>
              <a:t>DCNEM-Parecer</a:t>
            </a:r>
            <a:r>
              <a:rPr lang="pt-BR" dirty="0" smtClean="0">
                <a:solidFill>
                  <a:srgbClr val="00B050"/>
                </a:solidFill>
              </a:rPr>
              <a:t> CNE/ CEB Nº 15/98 .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 </a:t>
            </a:r>
            <a:r>
              <a:rPr lang="pt-BR" sz="2800" dirty="0" smtClean="0"/>
              <a:t>“a base nacional comum dos currículos do ensino médio será organizada em áreas de conhecimento” – estruturadas pelos princípios pedagógicos da </a:t>
            </a:r>
            <a:r>
              <a:rPr lang="pt-BR" sz="2800" dirty="0" smtClean="0">
                <a:solidFill>
                  <a:srgbClr val="00B050"/>
                </a:solidFill>
              </a:rPr>
              <a:t>interdisciplinaridade,</a:t>
            </a:r>
            <a:r>
              <a:rPr lang="pt-BR" sz="2800" dirty="0" smtClean="0"/>
              <a:t> da </a:t>
            </a:r>
            <a:r>
              <a:rPr lang="pt-BR" sz="2800" dirty="0" smtClean="0">
                <a:solidFill>
                  <a:srgbClr val="00B050"/>
                </a:solidFill>
              </a:rPr>
              <a:t>contextualização</a:t>
            </a:r>
            <a:r>
              <a:rPr lang="pt-BR" sz="2800" dirty="0" smtClean="0"/>
              <a:t>, da identidade, da diversidade e autonomia, redefinindo, de modo radical, a forma como têm sido realizadas a seleção e organização de conteúdos e a definição de metodologias nas escolas em nosso país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9491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pt-BR" sz="3000" dirty="0" smtClean="0"/>
              <a:t>	</a:t>
            </a:r>
            <a:r>
              <a:rPr lang="pt-BR" sz="3000" dirty="0" smtClean="0">
                <a:solidFill>
                  <a:srgbClr val="00B050"/>
                </a:solidFill>
              </a:rPr>
              <a:t>Ensino Médio Inovador- EMI (MEC, 2009).</a:t>
            </a:r>
          </a:p>
          <a:p>
            <a:pPr algn="just">
              <a:buNone/>
            </a:pPr>
            <a:endParaRPr lang="pt-BR" sz="3000" b="1" dirty="0" smtClean="0"/>
          </a:p>
          <a:p>
            <a:pPr algn="just">
              <a:buNone/>
            </a:pPr>
            <a:r>
              <a:rPr lang="pt-BR" sz="3000" dirty="0" smtClean="0"/>
              <a:t>    Prevê </a:t>
            </a:r>
            <a:r>
              <a:rPr lang="pt-BR" sz="3000" dirty="0"/>
              <a:t>a aquisição de habilidades e competências a partir de estratégias de ensino-aprendizagem de caráter </a:t>
            </a:r>
            <a:r>
              <a:rPr lang="pt-BR" sz="3000" dirty="0">
                <a:solidFill>
                  <a:srgbClr val="0070C0"/>
                </a:solidFill>
              </a:rPr>
              <a:t>interdisciplinar</a:t>
            </a:r>
            <a:r>
              <a:rPr lang="pt-BR" sz="3000" dirty="0"/>
              <a:t> que tem por base dois conceitos que são a </a:t>
            </a:r>
            <a:r>
              <a:rPr lang="pt-BR" sz="3000" dirty="0">
                <a:solidFill>
                  <a:srgbClr val="0070C0"/>
                </a:solidFill>
              </a:rPr>
              <a:t>contextualização</a:t>
            </a:r>
            <a:r>
              <a:rPr lang="pt-BR" sz="3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3000" dirty="0"/>
              <a:t>e a </a:t>
            </a:r>
            <a:r>
              <a:rPr lang="pt-BR" sz="3000" dirty="0" err="1" smtClean="0">
                <a:solidFill>
                  <a:srgbClr val="0070C0"/>
                </a:solidFill>
              </a:rPr>
              <a:t>significatividade</a:t>
            </a:r>
            <a:r>
              <a:rPr lang="pt-BR" sz="3000" dirty="0" smtClean="0">
                <a:solidFill>
                  <a:srgbClr val="0070C0"/>
                </a:solidFill>
              </a:rPr>
              <a:t>.</a:t>
            </a:r>
            <a:endParaRPr lang="pt-BR" sz="3000" b="1" dirty="0" smtClean="0"/>
          </a:p>
          <a:p>
            <a:pPr algn="just">
              <a:buNone/>
            </a:pPr>
            <a:r>
              <a:rPr lang="pt-BR" sz="3000" dirty="0" smtClean="0"/>
              <a:t>. </a:t>
            </a:r>
            <a:endParaRPr lang="pt-BR" sz="3000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>
                <a:solidFill>
                  <a:srgbClr val="00B050"/>
                </a:solidFill>
              </a:rPr>
              <a:t>Referencial teórico</a:t>
            </a:r>
            <a:endParaRPr lang="pt-BR" sz="36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734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pt-BR" sz="3000" dirty="0" smtClean="0"/>
              <a:t>Teoria dos campos conceituais de </a:t>
            </a:r>
            <a:r>
              <a:rPr lang="pt-BR" sz="3000" dirty="0" err="1" smtClean="0"/>
              <a:t>Vergnaud</a:t>
            </a:r>
            <a:r>
              <a:rPr lang="pt-BR" sz="3000" dirty="0" smtClean="0"/>
              <a:t> (2009)</a:t>
            </a:r>
          </a:p>
          <a:p>
            <a:pPr algn="ctr">
              <a:buNone/>
            </a:pPr>
            <a:r>
              <a:rPr lang="pt-BR" sz="3000" dirty="0" smtClean="0"/>
              <a:t>		É a teoria da conceituação do real:</a:t>
            </a:r>
          </a:p>
          <a:p>
            <a:pPr>
              <a:buNone/>
            </a:pPr>
            <a:r>
              <a:rPr lang="pt-BR" sz="2800" dirty="0" smtClean="0"/>
              <a:t>	Integra  sujeito	                            	   			       conceito	</a:t>
            </a:r>
          </a:p>
          <a:p>
            <a:pPr>
              <a:buNone/>
            </a:pPr>
            <a:r>
              <a:rPr lang="pt-BR" sz="2800" dirty="0" smtClean="0"/>
              <a:t>		       situação			      						       </a:t>
            </a:r>
            <a:r>
              <a:rPr lang="pt-BR" sz="3000" dirty="0" smtClean="0"/>
              <a:t>		</a:t>
            </a:r>
          </a:p>
          <a:p>
            <a:pPr>
              <a:buNone/>
            </a:pPr>
            <a:endParaRPr lang="pt-BR" sz="3000" dirty="0" smtClean="0"/>
          </a:p>
          <a:p>
            <a:pPr algn="just">
              <a:buNone/>
            </a:pPr>
            <a:r>
              <a:rPr lang="pt-BR" sz="2800" dirty="0" smtClean="0"/>
              <a:t> 	É função dos processos internos do sujeito que se exprimem em um contexto 	social</a:t>
            </a:r>
          </a:p>
          <a:p>
            <a:pPr>
              <a:buNone/>
            </a:pPr>
            <a:r>
              <a:rPr lang="pt-BR" sz="2800" dirty="0" smtClean="0"/>
              <a:t>						histórico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Chave esquerda 4"/>
          <p:cNvSpPr/>
          <p:nvPr/>
        </p:nvSpPr>
        <p:spPr>
          <a:xfrm>
            <a:off x="1763688" y="2132856"/>
            <a:ext cx="144016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/>
          <p:cNvCxnSpPr/>
          <p:nvPr/>
        </p:nvCxnSpPr>
        <p:spPr>
          <a:xfrm>
            <a:off x="2987824" y="2420888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3059832" y="2924944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3419872" y="292494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4572000" y="249289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572000" y="2924944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de cantos arredondados 28"/>
          <p:cNvSpPr/>
          <p:nvPr/>
        </p:nvSpPr>
        <p:spPr>
          <a:xfrm>
            <a:off x="5652120" y="2132856"/>
            <a:ext cx="2016224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Desenvolvimento</a:t>
            </a:r>
          </a:p>
          <a:p>
            <a:pPr algn="ctr"/>
            <a:r>
              <a:rPr lang="pt-BR" dirty="0" smtClean="0"/>
              <a:t>cognitivo </a:t>
            </a:r>
            <a:endParaRPr lang="pt-BR" sz="2000" dirty="0" smtClean="0"/>
          </a:p>
          <a:p>
            <a:pPr algn="ctr"/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652120" y="3212976"/>
            <a:ext cx="2016224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Construção da conceituação</a:t>
            </a:r>
            <a:endParaRPr lang="pt-BR" sz="2000" dirty="0" smtClean="0"/>
          </a:p>
          <a:p>
            <a:pPr algn="ctr"/>
            <a:endParaRPr lang="pt-BR" dirty="0"/>
          </a:p>
        </p:txBody>
      </p:sp>
      <p:sp>
        <p:nvSpPr>
          <p:cNvPr id="37" name="Chave esquerda 36"/>
          <p:cNvSpPr/>
          <p:nvPr/>
        </p:nvSpPr>
        <p:spPr>
          <a:xfrm>
            <a:off x="4572000" y="5157192"/>
            <a:ext cx="360040" cy="8640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>
            <a:stCxn id="30" idx="2"/>
          </p:cNvCxnSpPr>
          <p:nvPr/>
        </p:nvCxnSpPr>
        <p:spPr>
          <a:xfrm flipH="1">
            <a:off x="5940152" y="4005064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792087"/>
          </a:xfrm>
        </p:spPr>
        <p:txBody>
          <a:bodyPr>
            <a:noAutofit/>
          </a:bodyPr>
          <a:lstStyle/>
          <a:p>
            <a:pPr algn="r"/>
            <a:r>
              <a:rPr lang="pt-BR" sz="3200" dirty="0" smtClean="0">
                <a:solidFill>
                  <a:srgbClr val="00B050"/>
                </a:solidFill>
              </a:rPr>
              <a:t/>
            </a:r>
            <a:br>
              <a:rPr lang="pt-BR" sz="3200" dirty="0" smtClean="0">
                <a:solidFill>
                  <a:srgbClr val="00B050"/>
                </a:solidFill>
              </a:rPr>
            </a:br>
            <a:r>
              <a:rPr lang="pt-BR" sz="3200" dirty="0" smtClean="0">
                <a:solidFill>
                  <a:srgbClr val="00B050"/>
                </a:solidFill>
              </a:rPr>
              <a:t>Conhecimento: predicativo </a:t>
            </a:r>
            <a:r>
              <a:rPr lang="pt-BR" sz="2400" b="1" dirty="0" smtClean="0">
                <a:solidFill>
                  <a:srgbClr val="00B050"/>
                </a:solidFill>
              </a:rPr>
              <a:t>X </a:t>
            </a:r>
            <a:r>
              <a:rPr lang="pt-BR" sz="3200" dirty="0" smtClean="0">
                <a:solidFill>
                  <a:srgbClr val="00B050"/>
                </a:solidFill>
              </a:rPr>
              <a:t> operatório</a:t>
            </a:r>
            <a:br>
              <a:rPr lang="pt-BR" sz="3200" dirty="0" smtClean="0">
                <a:solidFill>
                  <a:srgbClr val="00B050"/>
                </a:solidFill>
              </a:rPr>
            </a:br>
            <a:r>
              <a:rPr lang="pt-BR" sz="2000" dirty="0" smtClean="0"/>
              <a:t>Gérard </a:t>
            </a:r>
            <a:r>
              <a:rPr lang="pt-BR" sz="2000" dirty="0" err="1" smtClean="0"/>
              <a:t>Vergnaud</a:t>
            </a:r>
            <a:r>
              <a:rPr lang="pt-BR" sz="2000" dirty="0" smtClean="0"/>
              <a:t> (2012)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632848" cy="4752528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Estabelecer a conceituação na atividade e a presente nos textos?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       Conceitos e teoremas                                    Textos e enunciados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                em ação	           ?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400" dirty="0" smtClean="0">
                <a:solidFill>
                  <a:srgbClr val="0070C0"/>
                </a:solidFill>
              </a:rPr>
              <a:t>(Entendimento como um contínuo)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C. predicativo </a:t>
            </a:r>
            <a:r>
              <a:rPr lang="pt-BR" sz="2400" dirty="0">
                <a:solidFill>
                  <a:schemeClr val="tx1"/>
                </a:solidFill>
              </a:rPr>
              <a:t>pode ser expresso </a:t>
            </a:r>
            <a:r>
              <a:rPr lang="pt-BR" sz="2400" i="1" dirty="0">
                <a:solidFill>
                  <a:schemeClr val="tx1"/>
                </a:solidFill>
              </a:rPr>
              <a:t>verbalmente</a:t>
            </a:r>
            <a:r>
              <a:rPr lang="pt-BR" sz="2400" dirty="0">
                <a:solidFill>
                  <a:schemeClr val="tx1"/>
                </a:solidFill>
              </a:rPr>
              <a:t>, o qual nos permite </a:t>
            </a:r>
            <a:r>
              <a:rPr lang="pt-BR" sz="2400" i="1" dirty="0">
                <a:solidFill>
                  <a:srgbClr val="0070C0"/>
                </a:solidFill>
              </a:rPr>
              <a:t>explicar</a:t>
            </a:r>
            <a:r>
              <a:rPr lang="pt-BR" sz="2400" dirty="0">
                <a:solidFill>
                  <a:schemeClr val="tx1"/>
                </a:solidFill>
              </a:rPr>
              <a:t> e </a:t>
            </a:r>
            <a:r>
              <a:rPr lang="pt-BR" sz="2400" i="1" dirty="0">
                <a:solidFill>
                  <a:srgbClr val="0070C0"/>
                </a:solidFill>
              </a:rPr>
              <a:t>descrever</a:t>
            </a:r>
            <a:r>
              <a:rPr lang="pt-BR" sz="2400" dirty="0">
                <a:solidFill>
                  <a:schemeClr val="tx1"/>
                </a:solidFill>
              </a:rPr>
              <a:t> os processos cognitivos que nele correm durante uma ação; também denominado de conhecimento explícito, formalizado e articulado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475656" y="2132856"/>
            <a:ext cx="187220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 operatória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508104" y="2204864"/>
            <a:ext cx="1944216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 predicativa</a:t>
            </a:r>
            <a:endParaRPr lang="pt-BR" dirty="0"/>
          </a:p>
        </p:txBody>
      </p:sp>
      <p:cxnSp>
        <p:nvCxnSpPr>
          <p:cNvPr id="11" name="Conector reto 10"/>
          <p:cNvCxnSpPr>
            <a:stCxn id="8" idx="3"/>
          </p:cNvCxnSpPr>
          <p:nvPr/>
        </p:nvCxnSpPr>
        <p:spPr>
          <a:xfrm>
            <a:off x="3347864" y="242088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8" idx="2"/>
          </p:cNvCxnSpPr>
          <p:nvPr/>
        </p:nvCxnSpPr>
        <p:spPr>
          <a:xfrm>
            <a:off x="2411760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6444208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4355976" y="24208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sz="4000" dirty="0" smtClean="0">
                <a:solidFill>
                  <a:srgbClr val="00B050"/>
                </a:solidFill>
              </a:rPr>
              <a:t>Interdisciplinaridade</a:t>
            </a:r>
            <a:br>
              <a:rPr lang="pt-BR" sz="4000" dirty="0" smtClean="0">
                <a:solidFill>
                  <a:srgbClr val="00B050"/>
                </a:solidFill>
              </a:rPr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1920: Klein(1990)</a:t>
            </a:r>
          </a:p>
          <a:p>
            <a:pPr algn="just">
              <a:buNone/>
            </a:pPr>
            <a:r>
              <a:rPr lang="pt-BR" dirty="0" smtClean="0"/>
              <a:t>	1960: surge o termo interdisciplinar na Europa(Itália e França).</a:t>
            </a:r>
          </a:p>
          <a:p>
            <a:pPr algn="just">
              <a:buNone/>
            </a:pPr>
            <a:r>
              <a:rPr lang="pt-BR" dirty="0" smtClean="0"/>
              <a:t>	No Brasil:</a:t>
            </a:r>
          </a:p>
          <a:p>
            <a:pPr algn="just">
              <a:buNone/>
            </a:pPr>
            <a:r>
              <a:rPr lang="pt-BR" dirty="0" smtClean="0"/>
              <a:t>		1970, </a:t>
            </a:r>
            <a:r>
              <a:rPr lang="pt-BR" dirty="0" err="1" smtClean="0"/>
              <a:t>Japiassu</a:t>
            </a:r>
            <a:r>
              <a:rPr lang="pt-BR" dirty="0" smtClean="0"/>
              <a:t> “Interdisciplinaridade 	e 		Patologia do Saber”.</a:t>
            </a:r>
          </a:p>
          <a:p>
            <a:pPr algn="just">
              <a:buNone/>
            </a:pPr>
            <a:r>
              <a:rPr lang="pt-BR" dirty="0" smtClean="0"/>
              <a:t>		Após, Fazenda e </a:t>
            </a:r>
            <a:r>
              <a:rPr lang="pt-BR" dirty="0" err="1" smtClean="0"/>
              <a:t>Lüdcke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B050"/>
                </a:solidFill>
              </a:rPr>
              <a:t>Polissemia</a:t>
            </a:r>
            <a:r>
              <a:rPr lang="pt-BR" sz="4000" dirty="0" smtClean="0">
                <a:solidFill>
                  <a:srgbClr val="00B050"/>
                </a:solidFill>
              </a:rPr>
              <a:t/>
            </a:r>
            <a:br>
              <a:rPr lang="pt-BR" sz="4000" dirty="0" smtClean="0">
                <a:solidFill>
                  <a:srgbClr val="00B050"/>
                </a:solidFill>
              </a:rPr>
            </a:b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dirty="0" smtClean="0"/>
          </a:p>
          <a:p>
            <a:pPr algn="just">
              <a:buNone/>
            </a:pPr>
            <a:endParaRPr lang="pt-BR" sz="4400" i="1" dirty="0"/>
          </a:p>
          <a:p>
            <a:pPr algn="just">
              <a:buFont typeface="Wingdings" pitchFamily="2" charset="2"/>
              <a:buChar char="§"/>
            </a:pPr>
            <a:r>
              <a:rPr lang="pt-BR" sz="11200" i="1" dirty="0" smtClean="0"/>
              <a:t>Prática </a:t>
            </a:r>
            <a:r>
              <a:rPr lang="pt-BR" sz="11200" i="1" dirty="0"/>
              <a:t>de interações entre os limites </a:t>
            </a:r>
            <a:r>
              <a:rPr lang="pt-BR" sz="11200" dirty="0"/>
              <a:t>das </a:t>
            </a:r>
            <a:r>
              <a:rPr lang="pt-BR" sz="11200" dirty="0" smtClean="0"/>
              <a:t>disciplinas</a:t>
            </a:r>
            <a:r>
              <a:rPr lang="pt-BR" sz="11200" i="1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1200" dirty="0" smtClean="0"/>
              <a:t>A </a:t>
            </a:r>
            <a:r>
              <a:rPr lang="pt-BR" sz="11200" dirty="0"/>
              <a:t>possibilidade de haver unidade, ou não, do </a:t>
            </a:r>
            <a:r>
              <a:rPr lang="pt-BR" sz="11200" dirty="0" smtClean="0"/>
              <a:t>conhecimento;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1200" dirty="0" smtClean="0"/>
              <a:t>Unidade </a:t>
            </a:r>
            <a:r>
              <a:rPr lang="pt-BR" sz="11200" dirty="0"/>
              <a:t>e </a:t>
            </a:r>
            <a:r>
              <a:rPr lang="pt-BR" sz="11200" dirty="0" smtClean="0"/>
              <a:t>síntese </a:t>
            </a:r>
            <a:r>
              <a:rPr lang="pt-BR" sz="11200" dirty="0"/>
              <a:t>das práticas interdisciplinares teriam </a:t>
            </a:r>
            <a:r>
              <a:rPr lang="pt-BR" sz="11200" dirty="0" smtClean="0"/>
              <a:t>como </a:t>
            </a:r>
            <a:r>
              <a:rPr lang="pt-BR" sz="11200" i="1" dirty="0" smtClean="0">
                <a:solidFill>
                  <a:srgbClr val="0070C0"/>
                </a:solidFill>
              </a:rPr>
              <a:t>objetivos</a:t>
            </a:r>
            <a:r>
              <a:rPr lang="pt-BR" sz="11200" i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just"/>
            <a:endParaRPr lang="pt-BR" sz="8000" i="1" dirty="0" smtClean="0"/>
          </a:p>
          <a:p>
            <a:pPr algn="just">
              <a:buNone/>
            </a:pPr>
            <a:r>
              <a:rPr lang="pt-BR" sz="11200" i="1" dirty="0" smtClean="0"/>
              <a:t>	“</a:t>
            </a:r>
            <a:r>
              <a:rPr lang="pt-BR" sz="11200" dirty="0" smtClean="0"/>
              <a:t> responder </a:t>
            </a:r>
            <a:r>
              <a:rPr lang="pt-BR" sz="11200" dirty="0"/>
              <a:t>questões complexas; tratar de questões </a:t>
            </a:r>
            <a:r>
              <a:rPr lang="pt-BR" sz="11200" dirty="0" smtClean="0"/>
              <a:t>gerais</a:t>
            </a:r>
            <a:r>
              <a:rPr lang="pt-BR" sz="11200" dirty="0"/>
              <a:t>; explorar as relações disciplinares e profissionais; solucionar problemas que estão além do escopo de uma única disciplina; buscar a unidade do conhecimento em pequena ou grande </a:t>
            </a:r>
            <a:r>
              <a:rPr lang="pt-BR" sz="11200" dirty="0" smtClean="0"/>
              <a:t>escala</a:t>
            </a:r>
            <a:endParaRPr lang="pt-BR" sz="11200" dirty="0"/>
          </a:p>
          <a:p>
            <a:pPr algn="just">
              <a:buNone/>
            </a:pPr>
            <a:r>
              <a:rPr lang="pt-BR" sz="9600" dirty="0" smtClean="0"/>
              <a:t>							</a:t>
            </a:r>
          </a:p>
          <a:p>
            <a:pPr algn="just">
              <a:buNone/>
            </a:pPr>
            <a:r>
              <a:rPr lang="pt-BR" sz="9600" dirty="0" smtClean="0"/>
              <a:t>							(KLEIN, 1990, p.11)".</a:t>
            </a:r>
            <a:endParaRPr lang="pt-BR" sz="8000" dirty="0" smtClean="0"/>
          </a:p>
          <a:p>
            <a:pPr>
              <a:buNone/>
            </a:pPr>
            <a:r>
              <a:rPr lang="pt-BR" sz="8000" dirty="0" smtClean="0"/>
              <a:t>							</a:t>
            </a:r>
            <a:endParaRPr lang="pt-BR" sz="8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800" dirty="0" smtClean="0"/>
              <a:t>									</a:t>
            </a:r>
            <a:r>
              <a:rPr lang="pt-BR" sz="2800" dirty="0" smtClean="0">
                <a:solidFill>
                  <a:srgbClr val="00B050"/>
                </a:solidFill>
              </a:rPr>
              <a:t>...</a:t>
            </a:r>
          </a:p>
          <a:p>
            <a:pPr algn="just">
              <a:buNone/>
            </a:pPr>
            <a:r>
              <a:rPr lang="pt-BR" sz="3000" dirty="0" smtClean="0"/>
              <a:t>	</a:t>
            </a:r>
          </a:p>
          <a:p>
            <a:pPr algn="just">
              <a:buNone/>
            </a:pPr>
            <a:r>
              <a:rPr lang="pt-BR" sz="3000" dirty="0" smtClean="0"/>
              <a:t>	</a:t>
            </a:r>
            <a:r>
              <a:rPr lang="pt-BR" dirty="0" smtClean="0"/>
              <a:t>Existência de uma </a:t>
            </a:r>
            <a:r>
              <a:rPr lang="pt-BR" i="1" dirty="0" smtClean="0"/>
              <a:t>gradação</a:t>
            </a:r>
            <a:r>
              <a:rPr lang="pt-BR" dirty="0" smtClean="0"/>
              <a:t> entre os conceitos de </a:t>
            </a:r>
            <a:r>
              <a:rPr lang="pt-BR" i="1" dirty="0" err="1" smtClean="0">
                <a:solidFill>
                  <a:srgbClr val="0E1107"/>
                </a:solidFill>
              </a:rPr>
              <a:t>pluri</a:t>
            </a:r>
            <a:r>
              <a:rPr lang="pt-BR" i="1" dirty="0" smtClean="0"/>
              <a:t>, multi</a:t>
            </a:r>
            <a:r>
              <a:rPr lang="pt-BR" dirty="0" smtClean="0"/>
              <a:t>, </a:t>
            </a:r>
            <a:r>
              <a:rPr lang="pt-BR" i="1" dirty="0" smtClean="0"/>
              <a:t>inter e </a:t>
            </a:r>
            <a:r>
              <a:rPr lang="pt-BR" i="1" dirty="0" err="1" smtClean="0"/>
              <a:t>transdisciplinaridade</a:t>
            </a:r>
            <a:r>
              <a:rPr lang="pt-BR" i="1" dirty="0" smtClean="0"/>
              <a:t> </a:t>
            </a:r>
            <a:r>
              <a:rPr lang="pt-BR" dirty="0" smtClean="0"/>
              <a:t>e afirma serem estes termos mais utilizados na bibliografia especializada (FAZENDA , 2002) 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“ Interdisciplinaridade é um método de pesquisa e de ensino suscetível de fazer com que </a:t>
            </a:r>
            <a:r>
              <a:rPr lang="pt-BR" i="1" dirty="0" smtClean="0"/>
              <a:t>duas ou mais </a:t>
            </a:r>
            <a:r>
              <a:rPr lang="pt-BR" dirty="0" smtClean="0"/>
              <a:t>disciplinas </a:t>
            </a:r>
            <a:r>
              <a:rPr lang="pt-BR" dirty="0" smtClean="0">
                <a:solidFill>
                  <a:srgbClr val="00B0F0"/>
                </a:solidFill>
              </a:rPr>
              <a:t>interajam</a:t>
            </a:r>
            <a:r>
              <a:rPr lang="pt-BR" dirty="0" smtClean="0"/>
              <a:t> entre si ...(JAPIASSU, 1991).”</a:t>
            </a: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						</a:t>
            </a:r>
            <a:endParaRPr lang="pt-BR" sz="2200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t-BR" sz="3600" dirty="0" smtClean="0">
                <a:solidFill>
                  <a:srgbClr val="00B050"/>
                </a:solidFill>
              </a:rPr>
              <a:t>Documentos curriculares oficiais</a:t>
            </a:r>
            <a:br>
              <a:rPr lang="pt-BR" sz="3600" dirty="0" smtClean="0">
                <a:solidFill>
                  <a:srgbClr val="00B050"/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1845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i="1" dirty="0" smtClean="0"/>
              <a:t>LDB (1996) e PCN (1998</a:t>
            </a:r>
            <a:r>
              <a:rPr lang="pt-BR" dirty="0" smtClean="0"/>
              <a:t>): maior flexibilização dos conteúdos... reduzir a fragmentação das disciplinas.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(</a:t>
            </a:r>
            <a:r>
              <a:rPr lang="pt-BR" i="1" dirty="0" err="1" smtClean="0"/>
              <a:t>DCNEM-VBrasil</a:t>
            </a:r>
            <a:r>
              <a:rPr lang="pt-BR" i="1" dirty="0" smtClean="0"/>
              <a:t>, 1998). </a:t>
            </a:r>
            <a:r>
              <a:rPr lang="pt-BR" dirty="0" smtClean="0"/>
              <a:t>A concepção da produção do conhecimento presente nas Diretrizes Curriculares Nacionais para o Ensino Médio prevê que ele seja </a:t>
            </a:r>
            <a:r>
              <a:rPr lang="pt-BR" dirty="0" smtClean="0">
                <a:solidFill>
                  <a:srgbClr val="00B0F0"/>
                </a:solidFill>
              </a:rPr>
              <a:t>interdisciplinar </a:t>
            </a:r>
            <a:r>
              <a:rPr lang="pt-BR" dirty="0" smtClean="0"/>
              <a:t>e</a:t>
            </a:r>
            <a:r>
              <a:rPr lang="pt-BR" dirty="0" smtClean="0">
                <a:solidFill>
                  <a:srgbClr val="00B0F0"/>
                </a:solidFill>
              </a:rPr>
              <a:t> contextualizado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i="1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Ensino Médio Inovador- EMI (MEC, 2009).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BR" dirty="0" smtClean="0">
                <a:solidFill>
                  <a:srgbClr val="C00000"/>
                </a:solidFill>
              </a:rPr>
              <a:t>	</a:t>
            </a:r>
            <a:r>
              <a:rPr lang="pt-BR" dirty="0" smtClean="0">
                <a:solidFill>
                  <a:srgbClr val="00B050"/>
                </a:solidFill>
              </a:rPr>
              <a:t>Parâmetros </a:t>
            </a:r>
            <a:r>
              <a:rPr lang="pt-BR" dirty="0">
                <a:solidFill>
                  <a:srgbClr val="00B050"/>
                </a:solidFill>
              </a:rPr>
              <a:t>Curriculares Nacionais (PCN)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	“... </a:t>
            </a:r>
            <a:r>
              <a:rPr lang="pt-BR" sz="2800" dirty="0" smtClean="0"/>
              <a:t>a </a:t>
            </a:r>
            <a:r>
              <a:rPr lang="pt-BR" sz="2800" dirty="0"/>
              <a:t>relação interdisciplinar no âmbito do ensino é chamada </a:t>
            </a:r>
            <a:r>
              <a:rPr lang="pt-BR" sz="2800" dirty="0">
                <a:solidFill>
                  <a:srgbClr val="0070C0"/>
                </a:solidFill>
              </a:rPr>
              <a:t>transversal</a:t>
            </a:r>
            <a:r>
              <a:rPr lang="pt-BR" sz="2800" dirty="0"/>
              <a:t>, o que restringe a interdisciplinaridade à pesquisa”, aspecto que ele considera equivocada já que as características da interdisciplinaridade são as mesmas para o ensino e a pesquisa, e as palavras não são </a:t>
            </a:r>
            <a:r>
              <a:rPr lang="pt-BR" sz="2800" dirty="0" smtClean="0"/>
              <a:t>sinônimas (Almeida ,2006).</a:t>
            </a:r>
            <a:endParaRPr lang="pt-BR" sz="2800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						</a:t>
            </a:r>
            <a:endParaRPr lang="pt-BR" sz="2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200" dirty="0" smtClean="0">
                <a:solidFill>
                  <a:srgbClr val="00B050"/>
                </a:solidFill>
              </a:rPr>
              <a:t>Objetivos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es-ES" sz="2800" dirty="0" smtClean="0"/>
              <a:t>Investigar como </a:t>
            </a:r>
            <a:r>
              <a:rPr lang="es-ES" sz="2800" dirty="0" err="1" smtClean="0"/>
              <a:t>professores</a:t>
            </a:r>
            <a:r>
              <a:rPr lang="es-ES" sz="2800" dirty="0" smtClean="0"/>
              <a:t>(</a:t>
            </a:r>
            <a:r>
              <a:rPr lang="es-ES" sz="2800" dirty="0" err="1" smtClean="0"/>
              <a:t>Ciências</a:t>
            </a:r>
            <a:r>
              <a:rPr lang="es-ES" sz="2800" dirty="0" smtClean="0"/>
              <a:t> Físicas e Biológicas, Física, </a:t>
            </a:r>
            <a:r>
              <a:rPr lang="es-ES" sz="2800" dirty="0" err="1" smtClean="0"/>
              <a:t>Geografia</a:t>
            </a:r>
            <a:r>
              <a:rPr lang="es-ES" sz="2800" dirty="0" smtClean="0"/>
              <a:t> e Química) </a:t>
            </a:r>
            <a:r>
              <a:rPr lang="es-ES" sz="2800" dirty="0" err="1" smtClean="0"/>
              <a:t>integram</a:t>
            </a:r>
            <a:r>
              <a:rPr lang="es-ES" sz="2800" dirty="0" smtClean="0"/>
              <a:t> </a:t>
            </a:r>
            <a:r>
              <a:rPr lang="es-ES" sz="2800" dirty="0" err="1" smtClean="0"/>
              <a:t>conteúdos</a:t>
            </a:r>
            <a:r>
              <a:rPr lang="es-ES" sz="2800" dirty="0" smtClean="0"/>
              <a:t> </a:t>
            </a:r>
            <a:r>
              <a:rPr lang="es-ES" sz="2800" dirty="0" err="1" smtClean="0"/>
              <a:t>em</a:t>
            </a:r>
            <a:r>
              <a:rPr lang="es-ES" sz="2800" dirty="0" smtClean="0"/>
              <a:t> </a:t>
            </a:r>
            <a:r>
              <a:rPr lang="es-ES" sz="2800" dirty="0" err="1" smtClean="0"/>
              <a:t>um</a:t>
            </a:r>
            <a:r>
              <a:rPr lang="es-ES" sz="2800" dirty="0" smtClean="0"/>
              <a:t> contexto interdisciplinar </a:t>
            </a:r>
            <a:r>
              <a:rPr lang="es-ES" sz="2800" dirty="0" err="1" smtClean="0"/>
              <a:t>via</a:t>
            </a:r>
            <a:r>
              <a:rPr lang="es-ES" sz="2800" dirty="0" smtClean="0"/>
              <a:t> </a:t>
            </a:r>
            <a:r>
              <a:rPr lang="es-ES" sz="2800" dirty="0" err="1" smtClean="0"/>
              <a:t>preceitos</a:t>
            </a:r>
            <a:r>
              <a:rPr lang="es-ES" sz="2800" dirty="0" smtClean="0"/>
              <a:t> da </a:t>
            </a:r>
            <a:r>
              <a:rPr lang="es-ES" sz="2800" dirty="0" err="1" smtClean="0"/>
              <a:t>Psicologia</a:t>
            </a:r>
            <a:r>
              <a:rPr lang="es-ES" sz="2800" dirty="0" smtClean="0"/>
              <a:t> Cognitiva </a:t>
            </a:r>
            <a:r>
              <a:rPr lang="es-ES" sz="2800" dirty="0" err="1" smtClean="0"/>
              <a:t>com</a:t>
            </a:r>
            <a:r>
              <a:rPr lang="es-ES" sz="2800" dirty="0" smtClean="0"/>
              <a:t> a </a:t>
            </a:r>
            <a:r>
              <a:rPr lang="es-ES" sz="2800" dirty="0" err="1" smtClean="0"/>
              <a:t>finalidade</a:t>
            </a:r>
            <a:r>
              <a:rPr lang="es-ES" sz="2800" dirty="0" smtClean="0"/>
              <a:t> de realizar </a:t>
            </a:r>
            <a:r>
              <a:rPr lang="es-ES" sz="2800" dirty="0" err="1" smtClean="0"/>
              <a:t>uma</a:t>
            </a:r>
            <a:r>
              <a:rPr lang="es-ES" sz="2800" dirty="0" smtClean="0"/>
              <a:t> </a:t>
            </a:r>
            <a:r>
              <a:rPr lang="es-ES" sz="2800" dirty="0" err="1" smtClean="0"/>
              <a:t>Feira</a:t>
            </a:r>
            <a:r>
              <a:rPr lang="es-ES" sz="2800" dirty="0" smtClean="0"/>
              <a:t> de </a:t>
            </a:r>
            <a:r>
              <a:rPr lang="es-ES" sz="2800" dirty="0" err="1" smtClean="0"/>
              <a:t>Ciências</a:t>
            </a:r>
            <a:r>
              <a:rPr lang="es-ES" sz="2800" dirty="0" smtClean="0"/>
              <a:t> </a:t>
            </a:r>
            <a:r>
              <a:rPr lang="es-ES" sz="2800" dirty="0" err="1" smtClean="0"/>
              <a:t>na</a:t>
            </a:r>
            <a:r>
              <a:rPr lang="es-ES" sz="2800" dirty="0" smtClean="0"/>
              <a:t> perspectiva interdisciplinar.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F20E-C3E1-461B-BE60-DCB1BDBE9DE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295</Words>
  <Application>Microsoft Office PowerPoint</Application>
  <PresentationFormat>Apresentação na tela (4:3)</PresentationFormat>
  <Paragraphs>153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Conhecimento predicativo sobre interdisciplinaridade de professores do ensino básico em um contexto interdisciplinar</vt:lpstr>
      <vt:lpstr>Referencial teórico</vt:lpstr>
      <vt:lpstr> Conhecimento: predicativo X  operatório Gérard Vergnaud (2012) </vt:lpstr>
      <vt:lpstr> Interdisciplinaridade </vt:lpstr>
      <vt:lpstr> Polissemia </vt:lpstr>
      <vt:lpstr>Slide 6</vt:lpstr>
      <vt:lpstr>Documentos curriculares oficiais </vt:lpstr>
      <vt:lpstr>Slide 8</vt:lpstr>
      <vt:lpstr>Objetivos</vt:lpstr>
      <vt:lpstr>Metodologia </vt:lpstr>
      <vt:lpstr>Dimensões  de análise  </vt:lpstr>
      <vt:lpstr>   </vt:lpstr>
      <vt:lpstr>Slide 13</vt:lpstr>
      <vt:lpstr>     Resultados preliminares ATD com o auxílio do programa Transana. </vt:lpstr>
      <vt:lpstr>Considerações</vt:lpstr>
      <vt:lpstr>Referências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Conhecimento predicativo sobre interdisciplinaridade de professores do ensino básico</dc:title>
  <dc:creator>Professor</dc:creator>
  <cp:lastModifiedBy>MARCO</cp:lastModifiedBy>
  <cp:revision>119</cp:revision>
  <dcterms:created xsi:type="dcterms:W3CDTF">2012-11-03T19:43:08Z</dcterms:created>
  <dcterms:modified xsi:type="dcterms:W3CDTF">2012-11-07T01:58:29Z</dcterms:modified>
</cp:coreProperties>
</file>