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5" r:id="rId2"/>
    <p:sldId id="413" r:id="rId3"/>
    <p:sldId id="412" r:id="rId4"/>
    <p:sldId id="414" r:id="rId5"/>
    <p:sldId id="416" r:id="rId6"/>
    <p:sldId id="419" r:id="rId7"/>
    <p:sldId id="384" r:id="rId8"/>
    <p:sldId id="417" r:id="rId9"/>
    <p:sldId id="321" r:id="rId10"/>
    <p:sldId id="322" r:id="rId11"/>
    <p:sldId id="405" r:id="rId12"/>
    <p:sldId id="396" r:id="rId13"/>
    <p:sldId id="406" r:id="rId14"/>
    <p:sldId id="418" r:id="rId15"/>
    <p:sldId id="403" r:id="rId16"/>
    <p:sldId id="402" r:id="rId17"/>
    <p:sldId id="401" r:id="rId18"/>
    <p:sldId id="399" r:id="rId19"/>
    <p:sldId id="40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drigo" initials="LOR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A30A-7CC7-479D-A638-B996C96DCAD9}" type="datetimeFigureOut">
              <a:rPr lang="pt-BR" smtClean="0"/>
              <a:pPr/>
              <a:t>08/09/2014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1F1D1-516F-4279-BAE6-EB825CB982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2867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D416DC-AC48-4AAF-95A5-A1A6D9C5A0C3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D416DC-AC48-4AAF-95A5-A1A6D9C5A0C3}" type="slidenum">
              <a:rPr lang="pt-BR" smtClean="0"/>
              <a:pPr/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75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7E74E4-9E3B-4899-91CD-63655B586A3B}" type="slidenum">
              <a:rPr lang="pt-BR" smtClean="0"/>
              <a:pPr/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75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7E74E4-9E3B-4899-91CD-63655B586A3B}" type="slidenum">
              <a:rPr lang="pt-BR" smtClean="0"/>
              <a:pPr/>
              <a:t>5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75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7E74E4-9E3B-4899-91CD-63655B586A3B}" type="slidenum">
              <a:rPr lang="pt-BR" smtClean="0"/>
              <a:pPr/>
              <a:t>7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F8651-CB21-437A-BED5-8A1DEF6D25B6}" type="datetime1">
              <a:rPr lang="pt-BR" smtClean="0"/>
              <a:pPr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653C-5CE6-47F4-A66D-2230486F9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1AA3A-4E4A-4760-9E99-5C298E96C5C6}" type="datetime1">
              <a:rPr lang="pt-BR" smtClean="0"/>
              <a:pPr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653C-5CE6-47F4-A66D-2230486F9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109-541E-4E24-94F7-E553D4BEC441}" type="datetime1">
              <a:rPr lang="pt-BR" smtClean="0"/>
              <a:pPr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653C-5CE6-47F4-A66D-2230486F9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DFE0-B643-4269-AFCC-985B91563B20}" type="datetime1">
              <a:rPr lang="pt-BR" smtClean="0"/>
              <a:pPr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653C-5CE6-47F4-A66D-2230486F9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1771-2019-4917-A5DA-D56225F1CC05}" type="datetime1">
              <a:rPr lang="pt-BR" smtClean="0"/>
              <a:pPr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653C-5CE6-47F4-A66D-2230486F9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7C9A-9D42-40BC-B535-E24077F3D2C2}" type="datetime1">
              <a:rPr lang="pt-BR" smtClean="0"/>
              <a:pPr/>
              <a:t>08/09/2014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653C-5CE6-47F4-A66D-2230486F9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A3FC-B561-4C11-ACAB-92D81BA14F20}" type="datetime1">
              <a:rPr lang="pt-BR" smtClean="0"/>
              <a:pPr/>
              <a:t>08/09/2014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653C-5CE6-47F4-A66D-2230486F9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541C-B173-45F9-B05D-D2688C1B62E0}" type="datetime1">
              <a:rPr lang="pt-BR" smtClean="0"/>
              <a:pPr/>
              <a:t>08/09/2014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653C-5CE6-47F4-A66D-2230486F9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68C5-868B-43BF-BD44-6355F54BF3D2}" type="datetime1">
              <a:rPr lang="pt-BR" smtClean="0"/>
              <a:pPr/>
              <a:t>08/09/2014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653C-5CE6-47F4-A66D-2230486F9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226-5077-4437-A20D-0C3276993C59}" type="datetime1">
              <a:rPr lang="pt-BR" smtClean="0"/>
              <a:pPr/>
              <a:t>08/09/2014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653C-5CE6-47F4-A66D-2230486F9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5651-825F-4C00-A69A-AF516636E9B7}" type="datetime1">
              <a:rPr lang="pt-BR" smtClean="0"/>
              <a:pPr/>
              <a:t>08/09/2014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653C-5CE6-47F4-A66D-2230486F9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B454C-6C6C-4FC5-BC90-E18665DC88FC}" type="datetime1">
              <a:rPr lang="pt-BR" smtClean="0"/>
              <a:pPr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0653C-5CE6-47F4-A66D-2230486F9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260648"/>
            <a:ext cx="5761038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357298"/>
          </a:xfrm>
        </p:spPr>
        <p:txBody>
          <a:bodyPr>
            <a:noAutofit/>
          </a:bodyPr>
          <a:lstStyle/>
          <a:p>
            <a:r>
              <a:rPr lang="en-US" sz="1600" i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XXIIIrd</a:t>
            </a:r>
            <a:r>
              <a:rPr lang="en-US" sz="16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International Conference on Chemistry Education Research, Theory and Practice on Chemistry Didactics and </a:t>
            </a:r>
            <a:r>
              <a:rPr lang="en-US" sz="1600" i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IXth</a:t>
            </a:r>
            <a:r>
              <a:rPr lang="en-US" sz="16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IOSTE Symposium for central and Eastern Europe Science and Technology Education for the </a:t>
            </a:r>
            <a:r>
              <a:rPr lang="en-US" sz="1600" i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XXIst</a:t>
            </a:r>
            <a:r>
              <a:rPr lang="en-US" sz="16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Century.</a:t>
            </a:r>
            <a:endParaRPr lang="pt-BR" sz="16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712968" cy="5256584"/>
          </a:xfrm>
        </p:spPr>
        <p:txBody>
          <a:bodyPr/>
          <a:lstStyle/>
          <a:p>
            <a:endParaRPr lang="pt-BR" dirty="0" smtClean="0">
              <a:solidFill>
                <a:srgbClr val="002060"/>
              </a:solidFill>
            </a:endParaRPr>
          </a:p>
          <a:p>
            <a:endParaRPr lang="pt-BR" b="1" dirty="0" smtClean="0">
              <a:solidFill>
                <a:srgbClr val="002060"/>
              </a:solidFill>
            </a:endParaRPr>
          </a:p>
          <a:p>
            <a:endParaRPr lang="pt-BR" b="1" dirty="0" smtClean="0">
              <a:solidFill>
                <a:srgbClr val="002060"/>
              </a:solidFill>
            </a:endParaRPr>
          </a:p>
          <a:p>
            <a:endParaRPr lang="pt-BR" sz="2000" b="1" dirty="0" smtClean="0">
              <a:solidFill>
                <a:srgbClr val="002060"/>
              </a:solidFill>
            </a:endParaRPr>
          </a:p>
          <a:p>
            <a:r>
              <a:rPr lang="pt-BR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Marcelo Gouveia </a:t>
            </a:r>
            <a:r>
              <a:rPr lang="pt-BR" sz="2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Nascimento, </a:t>
            </a:r>
            <a:r>
              <a:rPr lang="pt-BR" sz="24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M.Sc</a:t>
            </a:r>
            <a:r>
              <a:rPr lang="pt-BR" sz="2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pt-BR" sz="2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Marco Antonio Bueno Filho, Ph.D.</a:t>
            </a:r>
          </a:p>
          <a:p>
            <a:r>
              <a:rPr lang="pt-BR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marco.antonio@ufabc.edu.br</a:t>
            </a:r>
          </a:p>
          <a:p>
            <a:r>
              <a:rPr lang="pt-BR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http://pesquisa.ufabc.edu.br</a:t>
            </a:r>
            <a:endParaRPr lang="pt-BR" sz="1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3" descr="C:\Users\Marcelo\Desktop\ufa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229200"/>
            <a:ext cx="1656184" cy="115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Marcelo\Desktop\path3071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589240"/>
            <a:ext cx="2126040" cy="799198"/>
          </a:xfrm>
          <a:prstGeom prst="rect">
            <a:avLst/>
          </a:prstGeom>
          <a:noFill/>
        </p:spPr>
      </p:pic>
      <p:pic>
        <p:nvPicPr>
          <p:cNvPr id="8" name="Picture 2" descr="C:\Users\Marcelo\Desktop\133158511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5661248"/>
            <a:ext cx="2579748" cy="576064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0" y="206375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COGNITIVE SCHEMES OF TEACHERS ON ORGANIC CHEMISTRY </a:t>
            </a:r>
            <a:r>
              <a:rPr lang="pt-BR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TASKS</a:t>
            </a:r>
            <a:endParaRPr lang="pt-BR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260648"/>
            <a:ext cx="5761038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0"/>
            <a:ext cx="5761038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899592" y="260648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Situation</a:t>
            </a:r>
            <a:r>
              <a:rPr lang="pt-BR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</a:t>
            </a:r>
            <a:endParaRPr lang="pt-BR" sz="20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4011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187624" y="1340768"/>
          <a:ext cx="7080250" cy="1630908"/>
        </p:xfrm>
        <a:graphic>
          <a:graphicData uri="http://schemas.openxmlformats.org/presentationml/2006/ole">
            <p:oleObj spid="_x0000_s16390" name="ChemSketch" r:id="rId4" imgW="5334000" imgH="1384300" progId="ACD.ChemSketch.20">
              <p:embed/>
            </p:oleObj>
          </a:graphicData>
        </a:graphic>
      </p:graphicFrame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8460432" y="6550223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RESEARCH AND METHODOLOGY</a:t>
            </a:r>
            <a:endParaRPr lang="pt-BR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179512" y="2924944"/>
          <a:ext cx="8640960" cy="3343482"/>
        </p:xfrm>
        <a:graphic>
          <a:graphicData uri="http://schemas.openxmlformats.org/drawingml/2006/table">
            <a:tbl>
              <a:tblPr/>
              <a:tblGrid>
                <a:gridCol w="1150051"/>
                <a:gridCol w="7490909"/>
              </a:tblGrid>
              <a:tr h="315013">
                <a:tc>
                  <a:txBody>
                    <a:bodyPr/>
                    <a:lstStyle/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endParaRPr lang="en-GB" sz="12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Scenario</a:t>
                      </a:r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endParaRPr lang="en-GB" sz="12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Content</a:t>
                      </a:r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10">
                <a:tc>
                  <a:txBody>
                    <a:bodyPr/>
                    <a:lstStyle/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endParaRPr lang="en-GB" sz="12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endParaRPr lang="en-US" sz="12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lang="en-US" sz="1200" baseline="-25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</a:t>
                      </a: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</a:t>
                      </a: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reaction pathway with formation of </a:t>
                      </a:r>
                      <a:r>
                        <a:rPr lang="en-US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enantiomeric</a:t>
                      </a: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pair.</a:t>
                      </a:r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98">
                <a:tc>
                  <a:txBody>
                    <a:bodyPr/>
                    <a:lstStyle/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endParaRPr lang="pt-BR" sz="12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pt-B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endParaRPr lang="en-US" sz="12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Via </a:t>
                      </a: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lang="en-US" sz="1200" baseline="-25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</a:t>
                      </a: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 reaction with formation of only one product and 100% yield.</a:t>
                      </a:r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575">
                <a:tc>
                  <a:txBody>
                    <a:bodyPr/>
                    <a:lstStyle/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endParaRPr lang="pt-BR" sz="12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pt-B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endParaRPr lang="en-US" sz="12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Competition </a:t>
                      </a: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between S</a:t>
                      </a:r>
                      <a:r>
                        <a:rPr lang="en-US" sz="1200" baseline="-25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</a:t>
                      </a: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 and E1 reactions.</a:t>
                      </a:r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575">
                <a:tc>
                  <a:txBody>
                    <a:bodyPr/>
                    <a:lstStyle/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endParaRPr lang="pt-BR" sz="1200" b="1" dirty="0" smtClean="0">
                        <a:solidFill>
                          <a:srgbClr val="0070C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pt-BR" sz="1200" b="1" dirty="0" smtClean="0">
                          <a:solidFill>
                            <a:srgbClr val="0070C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pt-BR" sz="1200" b="1" dirty="0">
                        <a:solidFill>
                          <a:srgbClr val="0070C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endParaRPr lang="en-US" sz="1200" b="1" dirty="0" smtClean="0">
                        <a:solidFill>
                          <a:srgbClr val="0070C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Competition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between S</a:t>
                      </a:r>
                      <a:r>
                        <a:rPr lang="en-US" sz="1200" b="1" baseline="-25000" dirty="0">
                          <a:solidFill>
                            <a:srgbClr val="0070C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and E1 reactions.</a:t>
                      </a:r>
                      <a:endParaRPr lang="pt-BR" sz="1200" b="1" dirty="0">
                        <a:solidFill>
                          <a:srgbClr val="0070C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841">
                <a:tc>
                  <a:txBody>
                    <a:bodyPr/>
                    <a:lstStyle/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endParaRPr lang="pt-BR" sz="12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ctr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pt-BR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endParaRPr lang="pt-BR" sz="12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pt-BR" sz="12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Reaction</a:t>
                      </a:r>
                      <a:r>
                        <a:rPr lang="pt-B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via E1.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CaixaDeTexto 20"/>
          <p:cNvSpPr txBox="1"/>
          <p:nvPr/>
        </p:nvSpPr>
        <p:spPr>
          <a:xfrm>
            <a:off x="251520" y="69269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Based on this reaction, describe the reaction mechanism explaining all the procedures adopted. Take into account any other factors it deems appropriate.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6588224" y="11967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Participant</a:t>
            </a:r>
            <a:r>
              <a:rPr lang="pt-BR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T2</a:t>
            </a:r>
            <a:endParaRPr lang="pt-BR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460432" y="651544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" descr="A description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49694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 descr="A description..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842493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ângulo 12"/>
          <p:cNvSpPr/>
          <p:nvPr/>
        </p:nvSpPr>
        <p:spPr>
          <a:xfrm>
            <a:off x="683568" y="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Results and discussion</a:t>
            </a:r>
            <a:endParaRPr lang="pt-BR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772816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T1</a:t>
            </a:r>
            <a:endParaRPr lang="pt-BR" sz="16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0" y="4293096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T2</a:t>
            </a:r>
            <a:endParaRPr lang="pt-BR" sz="16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460432" y="6515446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" descr="A description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49694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 descr="A description..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842493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13" name="Retângulo 12"/>
          <p:cNvSpPr/>
          <p:nvPr/>
        </p:nvSpPr>
        <p:spPr>
          <a:xfrm>
            <a:off x="683568" y="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Results and discussion</a:t>
            </a:r>
            <a:endParaRPr lang="pt-BR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772816"/>
            <a:ext cx="467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T1</a:t>
            </a:r>
            <a:endParaRPr lang="pt-BR" sz="12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0" y="4293096"/>
            <a:ext cx="467544" cy="276999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T2</a:t>
            </a:r>
            <a:endParaRPr lang="pt-BR" sz="12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179512" y="4437112"/>
            <a:ext cx="2124744" cy="12241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Explanations based on 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structural molecular</a:t>
            </a:r>
            <a:endParaRPr lang="pt-BR" sz="12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1979712" y="4869160"/>
            <a:ext cx="2448272" cy="15121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Explanations based on 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stability and energy involved in the system</a:t>
            </a:r>
            <a:endParaRPr lang="pt-BR" sz="12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4" name="Conector angulado 23"/>
          <p:cNvCxnSpPr/>
          <p:nvPr/>
        </p:nvCxnSpPr>
        <p:spPr>
          <a:xfrm>
            <a:off x="5364088" y="2564904"/>
            <a:ext cx="2952328" cy="1440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eta para cima 25"/>
          <p:cNvSpPr/>
          <p:nvPr/>
        </p:nvSpPr>
        <p:spPr>
          <a:xfrm>
            <a:off x="8100392" y="2204864"/>
            <a:ext cx="360040" cy="648072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 para cima 26"/>
          <p:cNvSpPr/>
          <p:nvPr/>
        </p:nvSpPr>
        <p:spPr>
          <a:xfrm>
            <a:off x="5220072" y="2132856"/>
            <a:ext cx="360040" cy="648072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6695728" y="4653136"/>
            <a:ext cx="2448272" cy="15121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Intertwining 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molecular 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explanation and 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involved in the system</a:t>
            </a:r>
            <a:endParaRPr lang="pt-BR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4139952" y="5229200"/>
            <a:ext cx="2448272" cy="11521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Constant </a:t>
            </a:r>
            <a:r>
              <a:rPr lang="pt-B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intertwining</a:t>
            </a:r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pt-B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explaining</a:t>
            </a:r>
            <a:endParaRPr lang="pt-BR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Seta para cima 29"/>
          <p:cNvSpPr/>
          <p:nvPr/>
        </p:nvSpPr>
        <p:spPr>
          <a:xfrm flipV="1">
            <a:off x="8100392" y="2996952"/>
            <a:ext cx="360040" cy="1584176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Texto explicativo em elipse 22"/>
          <p:cNvSpPr/>
          <p:nvPr/>
        </p:nvSpPr>
        <p:spPr>
          <a:xfrm>
            <a:off x="179512" y="2996952"/>
            <a:ext cx="3528392" cy="1008112"/>
          </a:xfrm>
          <a:prstGeom prst="wedgeEllipseCallout">
            <a:avLst>
              <a:gd name="adj1" fmla="val 48542"/>
              <a:gd name="adj2" fmla="val -16080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191135" algn="just">
              <a:lnSpc>
                <a:spcPts val="11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T1: But 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you break the carbon chlorine bond you form a tertiary benzyl </a:t>
            </a:r>
            <a:r>
              <a:rPr lang="en-US" sz="12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carbocation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(0:04:44.8). </a:t>
            </a:r>
            <a:endParaRPr lang="pt-BR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o explicativo em elipse 24"/>
          <p:cNvSpPr/>
          <p:nvPr/>
        </p:nvSpPr>
        <p:spPr>
          <a:xfrm>
            <a:off x="3563888" y="3068960"/>
            <a:ext cx="4032448" cy="1800200"/>
          </a:xfrm>
          <a:prstGeom prst="wedgeEllipseCallout">
            <a:avLst>
              <a:gd name="adj1" fmla="val -30688"/>
              <a:gd name="adj2" fmla="val -1190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191135" algn="just">
              <a:lnSpc>
                <a:spcPts val="11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T1: What is the advantage of the benzyl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carbocation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 It is quite easy! Because having 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stabilization of the aromatic pi system with the methyl and the rest of the molecule you have the reaction between p-orbital of the </a:t>
            </a:r>
            <a:r>
              <a:rPr lang="en-US" sz="12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carbocation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 the benzyl system... (0:05:53.8).</a:t>
            </a:r>
            <a:endParaRPr lang="pt-BR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Seta para cima 31"/>
          <p:cNvSpPr/>
          <p:nvPr/>
        </p:nvSpPr>
        <p:spPr>
          <a:xfrm rot="15059843">
            <a:off x="6485167" y="5396907"/>
            <a:ext cx="360040" cy="648072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Seta para cima 32"/>
          <p:cNvSpPr/>
          <p:nvPr/>
        </p:nvSpPr>
        <p:spPr>
          <a:xfrm rot="10800000">
            <a:off x="1187624" y="3861048"/>
            <a:ext cx="360040" cy="648072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eta para cima 33"/>
          <p:cNvSpPr/>
          <p:nvPr/>
        </p:nvSpPr>
        <p:spPr>
          <a:xfrm rot="13489433">
            <a:off x="4172023" y="4613825"/>
            <a:ext cx="360040" cy="648072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23" grpId="0" animBg="1"/>
      <p:bldP spid="25" grpId="0" animBg="1"/>
      <p:bldP spid="32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460432" y="651544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" descr="A description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49694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12" name="Picture" descr="A description..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842493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ângulo 12"/>
          <p:cNvSpPr/>
          <p:nvPr/>
        </p:nvSpPr>
        <p:spPr>
          <a:xfrm>
            <a:off x="683568" y="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Results and discussion</a:t>
            </a:r>
            <a:endParaRPr lang="pt-BR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772816"/>
            <a:ext cx="467544" cy="276999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T1</a:t>
            </a:r>
            <a:endParaRPr lang="pt-BR" sz="12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0" y="4293096"/>
            <a:ext cx="467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T2</a:t>
            </a:r>
            <a:endParaRPr lang="pt-BR" sz="12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Texto explicativo em elipse 34"/>
          <p:cNvSpPr/>
          <p:nvPr/>
        </p:nvSpPr>
        <p:spPr>
          <a:xfrm>
            <a:off x="467544" y="1700808"/>
            <a:ext cx="3528392" cy="2016224"/>
          </a:xfrm>
          <a:prstGeom prst="wedgeEllipseCallout">
            <a:avLst>
              <a:gd name="adj1" fmla="val 45751"/>
              <a:gd name="adj2" fmla="val 8898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191135" algn="just">
              <a:lnSpc>
                <a:spcPts val="11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T2: So in the case shown there is some product derived from S</a:t>
            </a:r>
            <a:r>
              <a:rPr lang="en-US" sz="12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2-type reaction. It is noteworthy that there was reversal of the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chiral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center. The 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hydrogen that was behind the reactant molecule came to the front.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(0:08:54.7)</a:t>
            </a:r>
            <a:endParaRPr lang="pt-BR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8" name="Texto explicativo em elipse 37"/>
          <p:cNvSpPr/>
          <p:nvPr/>
        </p:nvSpPr>
        <p:spPr>
          <a:xfrm>
            <a:off x="3563888" y="1700808"/>
            <a:ext cx="4032448" cy="2016224"/>
          </a:xfrm>
          <a:prstGeom prst="wedgeEllipseCallout">
            <a:avLst>
              <a:gd name="adj1" fmla="val 11525"/>
              <a:gd name="adj2" fmla="val 8413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191135" algn="just">
              <a:lnSpc>
                <a:spcPts val="11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T2: probably with a solvent 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a high dielectric constant it ends solvate the </a:t>
            </a:r>
            <a:r>
              <a:rPr lang="en-US" sz="12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carbocation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accordingly, no mixing products of S</a:t>
            </a:r>
            <a:r>
              <a:rPr lang="en-US" sz="12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type. And there are 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probably </a:t>
            </a:r>
            <a:r>
              <a:rPr lang="en-US" sz="12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racemic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mixture in this reaction between these two </a:t>
            </a:r>
            <a:r>
              <a:rPr lang="en-US" sz="12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chiral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products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t-B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reaction</a:t>
            </a:r>
            <a:r>
              <a:rPr lang="pt-B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medium</a:t>
            </a:r>
            <a:r>
              <a:rPr lang="pt-B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also</a:t>
            </a:r>
            <a:r>
              <a:rPr lang="pt-B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favors</a:t>
            </a:r>
            <a:r>
              <a:rPr lang="pt-B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elimination</a:t>
            </a:r>
            <a:r>
              <a:rPr lang="pt-B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reactions</a:t>
            </a:r>
            <a:r>
              <a:rPr lang="pt-B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(0:13:43.5).</a:t>
            </a:r>
            <a:endParaRPr lang="pt-BR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Elipse 39"/>
          <p:cNvSpPr/>
          <p:nvPr/>
        </p:nvSpPr>
        <p:spPr>
          <a:xfrm>
            <a:off x="395536" y="260648"/>
            <a:ext cx="2124744" cy="12241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Explanations based on 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structural molecular</a:t>
            </a:r>
            <a:endParaRPr lang="pt-BR" sz="12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6516216" y="188640"/>
            <a:ext cx="2448272" cy="15121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Explanations based on 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stability and energy involved in the system</a:t>
            </a:r>
            <a:endParaRPr lang="pt-BR" sz="12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2" name="Conector angulado 41"/>
          <p:cNvCxnSpPr/>
          <p:nvPr/>
        </p:nvCxnSpPr>
        <p:spPr>
          <a:xfrm>
            <a:off x="5724128" y="5589240"/>
            <a:ext cx="2664296" cy="1440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eta para cima 42"/>
          <p:cNvSpPr/>
          <p:nvPr/>
        </p:nvSpPr>
        <p:spPr>
          <a:xfrm>
            <a:off x="8172400" y="5229200"/>
            <a:ext cx="360040" cy="648072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Seta para cima 43"/>
          <p:cNvSpPr/>
          <p:nvPr/>
        </p:nvSpPr>
        <p:spPr>
          <a:xfrm>
            <a:off x="5580112" y="5157192"/>
            <a:ext cx="360040" cy="648072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Elipse 48"/>
          <p:cNvSpPr/>
          <p:nvPr/>
        </p:nvSpPr>
        <p:spPr>
          <a:xfrm>
            <a:off x="2843808" y="4869160"/>
            <a:ext cx="2448272" cy="15121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Intertwining 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molecular 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explanation and </a:t>
            </a: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involved in the system</a:t>
            </a:r>
            <a:endParaRPr lang="pt-BR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0" y="4725144"/>
            <a:ext cx="2448272" cy="11521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Constant </a:t>
            </a:r>
            <a:r>
              <a:rPr lang="pt-B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intertwining</a:t>
            </a:r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pt-B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explaining</a:t>
            </a:r>
            <a:endParaRPr lang="pt-BR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" name="Seta para cima 50"/>
          <p:cNvSpPr/>
          <p:nvPr/>
        </p:nvSpPr>
        <p:spPr>
          <a:xfrm rot="2313049">
            <a:off x="6030851" y="1094304"/>
            <a:ext cx="360040" cy="648072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eta para cima 51"/>
          <p:cNvSpPr/>
          <p:nvPr/>
        </p:nvSpPr>
        <p:spPr>
          <a:xfrm rot="19579193">
            <a:off x="2129191" y="1242192"/>
            <a:ext cx="360040" cy="648072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Seta para cima 52"/>
          <p:cNvSpPr/>
          <p:nvPr/>
        </p:nvSpPr>
        <p:spPr>
          <a:xfrm rot="16200000">
            <a:off x="5162041" y="5327793"/>
            <a:ext cx="360040" cy="648072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Seta para cima 53"/>
          <p:cNvSpPr/>
          <p:nvPr/>
        </p:nvSpPr>
        <p:spPr>
          <a:xfrm rot="16914706">
            <a:off x="2369931" y="5220198"/>
            <a:ext cx="360040" cy="648072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40" grpId="0" animBg="1"/>
      <p:bldP spid="41" grpId="0" animBg="1"/>
      <p:bldP spid="43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2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0"/>
            <a:ext cx="5761038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79512" y="116631"/>
          <a:ext cx="8784976" cy="6264696"/>
        </p:xfrm>
        <a:graphic>
          <a:graphicData uri="http://schemas.openxmlformats.org/drawingml/2006/table">
            <a:tbl>
              <a:tblPr/>
              <a:tblGrid>
                <a:gridCol w="1603404"/>
                <a:gridCol w="4750434"/>
                <a:gridCol w="2431138"/>
              </a:tblGrid>
              <a:tr h="472807">
                <a:tc>
                  <a:txBody>
                    <a:bodyPr/>
                    <a:lstStyle/>
                    <a:p>
                      <a:pPr indent="26987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b="1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Participant</a:t>
                      </a:r>
                      <a:r>
                        <a:rPr lang="pt-BR" sz="11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</a:t>
                      </a:r>
                      <a:r>
                        <a:rPr lang="pt-BR" sz="11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Instrument</a:t>
                      </a: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Transcription</a:t>
                      </a: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Feature</a:t>
                      </a: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473" marR="59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972">
                <a:tc>
                  <a:txBody>
                    <a:bodyPr/>
                    <a:lstStyle/>
                    <a:p>
                      <a:pPr indent="26987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T1, S1</a:t>
                      </a: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1135" algn="just">
                        <a:lnSpc>
                          <a:spcPts val="11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T1: But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if you break the carbon chlorine bond you form a tertiary benzyl 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carbocation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(0:04:44.8). </a:t>
                      </a: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just">
                        <a:lnSpc>
                          <a:spcPts val="1100"/>
                        </a:lnSpc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T1: What is the advantage of the benzyl </a:t>
                      </a:r>
                      <a:r>
                        <a:rPr lang="en-US" sz="11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carbocation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? It is quite easy! Because having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stabilization of the aromatic pi system with the methyl and the rest of the molecule you have the reaction between p-orbital of the 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carbocation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with the benzyl system... (0:05:53.8).</a:t>
                      </a: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Among possible reaction paths T1 justified based on the stability of the intermediate occurrence of preferential. </a:t>
                      </a:r>
                      <a:r>
                        <a:rPr lang="pt-BR" sz="1100" b="1" i="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Connecting</a:t>
                      </a:r>
                      <a:r>
                        <a:rPr lang="pt-BR" sz="1100" b="1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i="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Structural</a:t>
                      </a:r>
                      <a:r>
                        <a:rPr lang="pt-BR" sz="1100" b="1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Molecular Field </a:t>
                      </a:r>
                      <a:r>
                        <a:rPr lang="pt-BR" sz="1100" b="1" i="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with</a:t>
                      </a:r>
                      <a:r>
                        <a:rPr lang="pt-BR" sz="1100" b="1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i="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</a:t>
                      </a:r>
                      <a:r>
                        <a:rPr lang="pt-BR" sz="1100" b="1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Field </a:t>
                      </a:r>
                      <a:r>
                        <a:rPr lang="pt-BR" sz="1100" b="1" i="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of</a:t>
                      </a:r>
                      <a:r>
                        <a:rPr lang="pt-BR" sz="1100" b="1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i="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Thermodynamics</a:t>
                      </a:r>
                      <a:r>
                        <a:rPr lang="pt-BR" sz="1100" b="1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972">
                <a:tc>
                  <a:txBody>
                    <a:bodyPr/>
                    <a:lstStyle/>
                    <a:p>
                      <a:pPr indent="26987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T2, S2</a:t>
                      </a: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1135" algn="just">
                        <a:lnSpc>
                          <a:spcPts val="1100"/>
                        </a:lnSpc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T2: The reaction shows this mixture of isomers.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Are</a:t>
                      </a:r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spatial and isolated 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diasteroisomers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isomers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Mostly we have this product in character and that is consistent with the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decrease of energy in the system</a:t>
                      </a:r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(0:14:51.2).</a:t>
                      </a: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Among possible </a:t>
                      </a:r>
                      <a:r>
                        <a:rPr lang="en-US" sz="11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stereoisomers</a:t>
                      </a:r>
                      <a:r>
                        <a:rPr lang="en-US" sz="11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T2 justified based on </a:t>
                      </a:r>
                      <a:r>
                        <a:rPr lang="en-US" sz="11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steric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factors the occurrence of preferential.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Connecting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Structural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Molecular Field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with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Field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of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Thermodynamics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  <a:endParaRPr lang="pt-BR" sz="1100" b="1" i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119">
                <a:tc>
                  <a:txBody>
                    <a:bodyPr/>
                    <a:lstStyle/>
                    <a:p>
                      <a:pPr indent="26987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T1, S1</a:t>
                      </a: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1135" algn="just">
                        <a:lnSpc>
                          <a:spcPts val="1100"/>
                        </a:lnSpc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T1: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olar 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aprotic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solvent solvated 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cations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and anions not solvated</a:t>
                      </a:r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 this case there is a disadvantage for the S</a:t>
                      </a:r>
                      <a:r>
                        <a:rPr lang="en-US" sz="1100" baseline="-25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1-type process (0:03:47.4). </a:t>
                      </a: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just">
                        <a:lnSpc>
                          <a:spcPts val="1100"/>
                        </a:lnSpc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endParaRPr lang="en-US" sz="11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just">
                        <a:lnSpc>
                          <a:spcPts val="1100"/>
                        </a:lnSpc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T1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 Is there a possibility to promote solvate of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breaking the bond between carbon and chlorine 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(0:03:54.7).</a:t>
                      </a: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polarity of chemical bonds are instrumental to explain the </a:t>
                      </a:r>
                      <a:r>
                        <a:rPr lang="en-US" sz="11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solvatation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Connecting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Structural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Molecular Field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with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Field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of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Thermodynamics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  <a:endParaRPr lang="pt-BR" sz="1100" b="1" i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26">
                <a:tc>
                  <a:txBody>
                    <a:bodyPr/>
                    <a:lstStyle/>
                    <a:p>
                      <a:pPr indent="26987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T2, S2</a:t>
                      </a: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1135" algn="just">
                        <a:lnSpc>
                          <a:spcPts val="1100"/>
                        </a:lnSpc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T2: So in the case shown there is some product derived from S</a:t>
                      </a:r>
                      <a:r>
                        <a:rPr lang="en-US" sz="1100" baseline="-25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2-type reaction. It is noteworthy that there was reversal of the </a:t>
                      </a:r>
                      <a:r>
                        <a:rPr lang="en-US" sz="11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chiral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center. The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hydrogen that was behind the reactant molecule came to the front. 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(0:08:54.7)</a:t>
                      </a: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just">
                        <a:lnSpc>
                          <a:spcPts val="1100"/>
                        </a:lnSpc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endParaRPr lang="en-US" sz="11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191135" algn="just">
                        <a:lnSpc>
                          <a:spcPts val="1100"/>
                        </a:lnSpc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T2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 probably with a solvent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with a high dielectric constant it ends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solvate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carbocation</a:t>
                      </a:r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and accordingly, no mixing products of S</a:t>
                      </a:r>
                      <a:r>
                        <a:rPr lang="en-US" sz="1100" baseline="-25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type. And there are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probably 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racemic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mixture in this reaction between these two 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chiral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products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</a:t>
                      </a:r>
                      <a:r>
                        <a:rPr lang="pt-BR" sz="11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</a:t>
                      </a:r>
                      <a:r>
                        <a:rPr lang="pt-BR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reaction</a:t>
                      </a:r>
                      <a:r>
                        <a:rPr lang="pt-BR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medium</a:t>
                      </a:r>
                      <a:r>
                        <a:rPr lang="pt-BR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also</a:t>
                      </a:r>
                      <a:r>
                        <a:rPr lang="pt-BR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favors</a:t>
                      </a:r>
                      <a:r>
                        <a:rPr lang="pt-BR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elimination</a:t>
                      </a:r>
                      <a:r>
                        <a:rPr lang="pt-BR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reactions</a:t>
                      </a:r>
                      <a:r>
                        <a:rPr lang="pt-BR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(0:13:43.5).</a:t>
                      </a: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polarity of chemical bonds are instrumental to explain the </a:t>
                      </a:r>
                      <a:r>
                        <a:rPr lang="en-US" sz="11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solvatation</a:t>
                      </a:r>
                      <a:r>
                        <a:rPr lang="en-US" sz="11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The stereochemistry also shot mechanistic proposition.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Connecting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Structural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Molecular Field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with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Field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of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100" b="1" i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Thermodynamics</a:t>
                      </a:r>
                      <a:r>
                        <a:rPr lang="pt-BR" sz="1100" b="1" i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  <a:endParaRPr lang="pt-BR" sz="1100" b="1" i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473" marR="59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460432" y="651544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1331640" y="83671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H="1">
            <a:off x="1187624" y="170080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 flipV="1">
            <a:off x="1259632" y="2492896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>
            <a:off x="1187624" y="2996952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249982" y="692696"/>
            <a:ext cx="112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STRUCUTURAL</a:t>
            </a:r>
          </a:p>
          <a:p>
            <a:pPr algn="ctr"/>
            <a:r>
              <a:rPr lang="pt-BR" sz="9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MOLECULAR</a:t>
            </a:r>
            <a:endParaRPr lang="pt-BR" sz="9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51520" y="1412776"/>
            <a:ext cx="1008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STABILITY/ENERGY SYSTEM</a:t>
            </a:r>
            <a:endParaRPr lang="pt-BR" sz="9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49982" y="2132856"/>
            <a:ext cx="112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STRUCUTURAL</a:t>
            </a:r>
          </a:p>
          <a:p>
            <a:pPr algn="ctr"/>
            <a:r>
              <a:rPr lang="pt-BR" sz="9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MOLECULAR</a:t>
            </a:r>
            <a:endParaRPr lang="pt-BR" sz="9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51520" y="2852936"/>
            <a:ext cx="1008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STABILITY/ENERGY SYSTEM</a:t>
            </a:r>
            <a:endParaRPr lang="pt-BR" sz="9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51520" y="3501008"/>
            <a:ext cx="9361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STABILITY/ENERGY SYSTEM</a:t>
            </a:r>
            <a:endParaRPr lang="pt-BR" sz="9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0" name="Conector de seta reta 29"/>
          <p:cNvCxnSpPr>
            <a:endCxn id="29" idx="3"/>
          </p:cNvCxnSpPr>
          <p:nvPr/>
        </p:nvCxnSpPr>
        <p:spPr>
          <a:xfrm flipH="1" flipV="1">
            <a:off x="1187624" y="3754924"/>
            <a:ext cx="576064" cy="10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249982" y="4221088"/>
            <a:ext cx="112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STRUCUTURAL</a:t>
            </a:r>
          </a:p>
          <a:p>
            <a:pPr algn="ctr"/>
            <a:r>
              <a:rPr lang="pt-BR" sz="9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MOLECULAR</a:t>
            </a:r>
            <a:endParaRPr lang="pt-BR" sz="9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4" name="Conector de seta reta 33"/>
          <p:cNvCxnSpPr>
            <a:endCxn id="33" idx="3"/>
          </p:cNvCxnSpPr>
          <p:nvPr/>
        </p:nvCxnSpPr>
        <p:spPr>
          <a:xfrm flipH="1" flipV="1">
            <a:off x="1378816" y="4405754"/>
            <a:ext cx="528890" cy="103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249982" y="4869160"/>
            <a:ext cx="112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STRUCUTURAL</a:t>
            </a:r>
          </a:p>
          <a:p>
            <a:pPr algn="ctr"/>
            <a:r>
              <a:rPr lang="pt-BR" sz="9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MOLECULAR</a:t>
            </a:r>
            <a:endParaRPr lang="pt-BR" sz="9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7" name="Conector de seta reta 36"/>
          <p:cNvCxnSpPr/>
          <p:nvPr/>
        </p:nvCxnSpPr>
        <p:spPr>
          <a:xfrm flipH="1" flipV="1">
            <a:off x="1259632" y="5157192"/>
            <a:ext cx="530427" cy="5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251520" y="5661248"/>
            <a:ext cx="1008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STABILITY/ENERGY SYSTEM</a:t>
            </a:r>
            <a:endParaRPr lang="pt-BR" sz="9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9" name="Conector de seta reta 38"/>
          <p:cNvCxnSpPr/>
          <p:nvPr/>
        </p:nvCxnSpPr>
        <p:spPr>
          <a:xfrm flipH="1" flipV="1">
            <a:off x="1115616" y="5949280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0"/>
            <a:ext cx="5761038" cy="577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460432" y="651544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83568" y="26064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CONCLUSIONS</a:t>
            </a:r>
            <a:endParaRPr lang="pt-BR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79512" y="1484784"/>
            <a:ext cx="8784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Although different situations have been offered to research participants both use the same type of action schema. This</a:t>
            </a:r>
            <a:r>
              <a:rPr lang="en-US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energetic-structural scheme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has as main feature the successive and conceptually </a:t>
            </a:r>
            <a:r>
              <a:rPr lang="en-US" sz="2400" b="1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interconnected fields on the structural and thermodynamic aspects of chemical transformations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0"/>
            <a:ext cx="5761038" cy="577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8460432" y="651544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83568" y="0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cap="all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final considerations</a:t>
            </a:r>
            <a:endParaRPr lang="pt-BR" sz="16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2339752" y="1772816"/>
            <a:ext cx="2808312" cy="22322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191135" algn="ctr">
              <a:lnSpc>
                <a:spcPct val="1500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en-GB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STRUCTURAL / MOLECULAR</a:t>
            </a:r>
            <a:endParaRPr lang="pt-BR" sz="1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4644008" y="1772816"/>
            <a:ext cx="2808312" cy="22322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269875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STABILITY / ENERGY SYSTEM</a:t>
            </a:r>
            <a:endParaRPr lang="pt-BR" sz="1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971600" y="3429000"/>
            <a:ext cx="2808312" cy="22322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269875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STABILITY / ENERGY SYSTEM</a:t>
            </a:r>
            <a:endParaRPr lang="pt-B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3203848" y="4221088"/>
            <a:ext cx="2808312" cy="22322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269875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STABILITY / ENERGY SYSTEM</a:t>
            </a:r>
            <a:endParaRPr lang="pt-BR" sz="1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5580112" y="3717032"/>
            <a:ext cx="2808312" cy="22322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191135" algn="ctr">
              <a:lnSpc>
                <a:spcPct val="1500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en-GB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STRUCTURAL / MOLECULAR</a:t>
            </a:r>
            <a:endParaRPr lang="pt-BR" sz="1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51520" y="548681"/>
            <a:ext cx="24482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data suggest that the </a:t>
            </a:r>
            <a:r>
              <a:rPr lang="en-US" sz="1600" b="1" i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interconnections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fields on tasks of Organic Chemistry </a:t>
            </a:r>
            <a:r>
              <a:rPr lang="en-US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shows instrumental value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problem solving.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004048" y="260648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suggest that </a:t>
            </a:r>
            <a:r>
              <a:rPr lang="en-US" sz="1600" b="1" i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planning</a:t>
            </a:r>
            <a:r>
              <a:rPr lang="en-US" sz="1600" b="1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teaching organic chemistry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should value strategies  that enhance </a:t>
            </a:r>
            <a:r>
              <a:rPr lang="en-US" sz="1600" b="1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establish relations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between different semantic fields</a:t>
            </a:r>
            <a:r>
              <a:rPr lang="en-US" sz="1600" b="1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8" name="Conector de seta reta 17"/>
          <p:cNvCxnSpPr/>
          <p:nvPr/>
        </p:nvCxnSpPr>
        <p:spPr>
          <a:xfrm>
            <a:off x="3131840" y="1196752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0"/>
            <a:ext cx="5761038" cy="577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460432" y="651544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83568" y="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 smtClean="0">
                <a:solidFill>
                  <a:schemeClr val="tx2"/>
                </a:solidFill>
              </a:rPr>
              <a:t>REFERENCES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0" y="294665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ANDRES Z., M.A. MAITE; PESA, MARTA A.; MOREIRA, M. A.; Laboratory work in physics courses on the theory of conceptual fields. </a:t>
            </a:r>
            <a:r>
              <a:rPr lang="en-US" sz="1200" dirty="0" err="1" smtClean="0"/>
              <a:t>Ciênc</a:t>
            </a:r>
            <a:r>
              <a:rPr lang="en-US" sz="1200" dirty="0" smtClean="0"/>
              <a:t>. educ. (Bauru), Bauru, v. 12, n. 2, 2006.</a:t>
            </a:r>
            <a:endParaRPr lang="pt-BR" sz="1200" dirty="0" smtClean="0"/>
          </a:p>
          <a:p>
            <a:pPr algn="just"/>
            <a:r>
              <a:rPr lang="en-US" sz="1200" dirty="0" smtClean="0"/>
              <a:t>BAKER, R. W.; GEORGE, A.V.; HARDING, M. M., Models and Molecules – A Workshop on </a:t>
            </a:r>
            <a:r>
              <a:rPr lang="en-US" sz="1200" dirty="0" err="1" smtClean="0"/>
              <a:t>Stereoisomers</a:t>
            </a:r>
            <a:r>
              <a:rPr lang="en-US" sz="1200" dirty="0" smtClean="0"/>
              <a:t>. </a:t>
            </a:r>
            <a:r>
              <a:rPr lang="en-GB" sz="1200" i="1" dirty="0" smtClean="0"/>
              <a:t>J. Chem. Educ</a:t>
            </a:r>
            <a:r>
              <a:rPr lang="en-GB" sz="1200" dirty="0" smtClean="0"/>
              <a:t>. v. 75 (7), p. 853-855, 1998.</a:t>
            </a:r>
            <a:endParaRPr lang="pt-BR" sz="1200" dirty="0" smtClean="0"/>
          </a:p>
          <a:p>
            <a:pPr algn="just"/>
            <a:r>
              <a:rPr lang="en-US" sz="1200" dirty="0" smtClean="0"/>
              <a:t>BRONCKART, J.-P. De collective activity action and individual thought. In: MERRI, M. (Ed.). Human activity and conceptualization - Questions to </a:t>
            </a:r>
            <a:r>
              <a:rPr lang="en-US" sz="1200" dirty="0" err="1" smtClean="0"/>
              <a:t>Gérard</a:t>
            </a:r>
            <a:r>
              <a:rPr lang="en-US" sz="1200" dirty="0" smtClean="0"/>
              <a:t> </a:t>
            </a:r>
            <a:r>
              <a:rPr lang="en-US" sz="1200" dirty="0" err="1" smtClean="0"/>
              <a:t>Vergnaud</a:t>
            </a:r>
            <a:r>
              <a:rPr lang="en-US" sz="1200" dirty="0" smtClean="0"/>
              <a:t>. Toulouse: Presses </a:t>
            </a:r>
            <a:r>
              <a:rPr lang="en-US" sz="1200" dirty="0" err="1" smtClean="0"/>
              <a:t>Universitaires</a:t>
            </a:r>
            <a:r>
              <a:rPr lang="en-US" sz="1200" dirty="0" smtClean="0"/>
              <a:t> du </a:t>
            </a:r>
            <a:r>
              <a:rPr lang="en-US" sz="1200" dirty="0" err="1" smtClean="0"/>
              <a:t>Mirail</a:t>
            </a:r>
            <a:r>
              <a:rPr lang="en-US" sz="1200" dirty="0" smtClean="0"/>
              <a:t>, p. 121-141, 2007.</a:t>
            </a:r>
            <a:endParaRPr lang="pt-BR" sz="1200" dirty="0" smtClean="0"/>
          </a:p>
          <a:p>
            <a:pPr algn="just"/>
            <a:r>
              <a:rPr lang="en-US" sz="1200" dirty="0" smtClean="0"/>
              <a:t>BUENO FILHO, M.A., FERNANDEZ, C., MARZORATI, L.; Operational Invariants related to chemical representation: dynamics aspects of the conceptualization. Abstract Book of 22nd International Conference on Chemistry Education 11th European Conference on Research in in Chemical Education, p. 573-573, 2012.</a:t>
            </a:r>
            <a:endParaRPr lang="pt-BR" sz="1200" dirty="0" smtClean="0"/>
          </a:p>
          <a:p>
            <a:pPr algn="just"/>
            <a:r>
              <a:rPr lang="en-US" sz="1200" dirty="0" smtClean="0"/>
              <a:t>CABALLERO, C.; MOREIRA, M. A.; GRINGS, ET O. Possible indicators of operational invariants presented by students in concepts of thermodynamics. Brazilian Journal of Physics Teaching, v. 28, p. 463-471, 2006.</a:t>
            </a:r>
            <a:endParaRPr lang="pt-BR" sz="1200" dirty="0" smtClean="0"/>
          </a:p>
          <a:p>
            <a:pPr algn="just"/>
            <a:r>
              <a:rPr lang="en-GB" sz="1200" dirty="0" smtClean="0"/>
              <a:t>CABALLERO, C.; MOREIRA, M. A.; GRINGS, ET O. advances and setbacks of students in the conceptual field of thermodynamics. Electronic Journal of </a:t>
            </a:r>
            <a:r>
              <a:rPr lang="en-GB" sz="1200" dirty="0" err="1" smtClean="0"/>
              <a:t>Enseñanza</a:t>
            </a:r>
            <a:r>
              <a:rPr lang="en-GB" sz="1200" dirty="0" smtClean="0"/>
              <a:t> de </a:t>
            </a:r>
            <a:r>
              <a:rPr lang="en-GB" sz="1200" dirty="0" err="1" smtClean="0"/>
              <a:t>las</a:t>
            </a:r>
            <a:r>
              <a:rPr lang="en-GB" sz="1200" dirty="0" smtClean="0"/>
              <a:t> </a:t>
            </a:r>
            <a:r>
              <a:rPr lang="en-GB" sz="1200" dirty="0" err="1" smtClean="0"/>
              <a:t>Ciencias</a:t>
            </a:r>
            <a:r>
              <a:rPr lang="en-GB" sz="1200" dirty="0" smtClean="0"/>
              <a:t>, v. 7, n. 1, p. 23-46, 2008.</a:t>
            </a:r>
            <a:endParaRPr lang="pt-BR" sz="1200" dirty="0" smtClean="0"/>
          </a:p>
          <a:p>
            <a:pPr algn="just"/>
            <a:r>
              <a:rPr lang="en-GB" sz="1200" dirty="0" smtClean="0"/>
              <a:t>GALIAZZI, M. C.; </a:t>
            </a:r>
            <a:r>
              <a:rPr lang="en-GB" sz="1200" dirty="0" err="1" smtClean="0"/>
              <a:t>Moraes</a:t>
            </a:r>
            <a:r>
              <a:rPr lang="en-GB" sz="1200" dirty="0" smtClean="0"/>
              <a:t>, R. discursive textual analysis: reconstructive process multiple faces. </a:t>
            </a:r>
            <a:r>
              <a:rPr lang="en-US" sz="1200" dirty="0" smtClean="0"/>
              <a:t>Science &amp; Education, vol. 12, n. 1, p. 117-128, 2006.</a:t>
            </a:r>
            <a:endParaRPr lang="pt-BR" sz="1200" dirty="0" smtClean="0"/>
          </a:p>
          <a:p>
            <a:pPr algn="just"/>
            <a:r>
              <a:rPr lang="en-US" sz="1200" dirty="0" smtClean="0"/>
              <a:t>MCNEILL, D. </a:t>
            </a:r>
            <a:r>
              <a:rPr lang="en-US" sz="1200" i="1" dirty="0" smtClean="0"/>
              <a:t>Hand and mind: what gestures reveal about thought</a:t>
            </a:r>
            <a:r>
              <a:rPr lang="en-US" sz="1200" dirty="0" smtClean="0"/>
              <a:t>. Chicago: University of Chicago Press, 1992.</a:t>
            </a:r>
            <a:endParaRPr lang="pt-BR" sz="1200" dirty="0" smtClean="0"/>
          </a:p>
          <a:p>
            <a:pPr algn="just"/>
            <a:r>
              <a:rPr lang="en-US" sz="1200" dirty="0" smtClean="0"/>
              <a:t>MOREIRA, M.A. Theory of Conceptual Fields </a:t>
            </a:r>
            <a:r>
              <a:rPr lang="en-US" sz="1200" dirty="0" err="1" smtClean="0"/>
              <a:t>Vergnaud</a:t>
            </a:r>
            <a:r>
              <a:rPr lang="en-US" sz="1200" dirty="0" smtClean="0"/>
              <a:t>, science education and research in this area. Research in science education, vol. 7, n. 1, 2002.</a:t>
            </a:r>
            <a:endParaRPr lang="pt-BR" sz="1200" dirty="0" smtClean="0"/>
          </a:p>
          <a:p>
            <a:pPr algn="just"/>
            <a:r>
              <a:rPr lang="en-US" sz="1200" dirty="0" smtClean="0"/>
              <a:t>MULLINS, J. J. Six Pillars of Organic Chemistry. </a:t>
            </a:r>
            <a:r>
              <a:rPr lang="en-US" sz="1200" i="1" dirty="0" smtClean="0"/>
              <a:t>Journal Of Chemical Education,</a:t>
            </a:r>
            <a:r>
              <a:rPr lang="en-US" sz="1200" dirty="0" smtClean="0"/>
              <a:t> V. 85, n.1, p. 83-87, 2008.</a:t>
            </a:r>
            <a:endParaRPr lang="pt-BR" sz="1200" dirty="0" smtClean="0"/>
          </a:p>
          <a:p>
            <a:pPr algn="just"/>
            <a:r>
              <a:rPr lang="pt-BR" sz="1200" dirty="0" smtClean="0"/>
              <a:t>NASCIMENTO, M. G.; BUENO FILHO, M. A.. </a:t>
            </a:r>
            <a:r>
              <a:rPr lang="en-GB" sz="1200" dirty="0" smtClean="0"/>
              <a:t>Structuring elements of Organic Chemistry Implicit in arguing professor and undergraduate students. </a:t>
            </a:r>
            <a:r>
              <a:rPr lang="en-US" sz="1200" dirty="0" err="1" smtClean="0"/>
              <a:t>Enseñanza</a:t>
            </a:r>
            <a:r>
              <a:rPr lang="en-US" sz="1200" dirty="0" smtClean="0"/>
              <a:t> de </a:t>
            </a:r>
            <a:r>
              <a:rPr lang="en-US" sz="1200" dirty="0" err="1" smtClean="0"/>
              <a:t>las</a:t>
            </a:r>
            <a:r>
              <a:rPr lang="en-US" sz="1200" dirty="0" smtClean="0"/>
              <a:t> </a:t>
            </a:r>
            <a:r>
              <a:rPr lang="en-US" sz="1200" dirty="0" err="1" smtClean="0"/>
              <a:t>Ciencias</a:t>
            </a:r>
            <a:r>
              <a:rPr lang="en-US" sz="1200" dirty="0" smtClean="0"/>
              <a:t>, v. extra p. 1629-1634, 2013th.</a:t>
            </a:r>
            <a:endParaRPr lang="pt-BR" sz="1200" dirty="0" smtClean="0"/>
          </a:p>
          <a:p>
            <a:pPr algn="just"/>
            <a:r>
              <a:rPr lang="en-GB" sz="1200" dirty="0" smtClean="0"/>
              <a:t>NASCIMENTO, M. G.; BUENO FILHO, M. A.; Investigations on the intertwining of Conceptual Fields on a course of Green Chemistry. In: 11th Brazilian Symposium on Chemical Education, 2013 Teresina - PI.</a:t>
            </a:r>
            <a:endParaRPr lang="pt-BR" sz="1200" dirty="0" smtClean="0"/>
          </a:p>
          <a:p>
            <a:pPr algn="just"/>
            <a:r>
              <a:rPr lang="en-US" sz="1200" dirty="0" smtClean="0"/>
              <a:t>SANTOS, E. The theory of conceptual fields and teaching/learning sciences. </a:t>
            </a:r>
            <a:r>
              <a:rPr lang="en-US" sz="1200" dirty="0" err="1" smtClean="0"/>
              <a:t>Educacion</a:t>
            </a:r>
            <a:r>
              <a:rPr lang="en-US" sz="1200" dirty="0" smtClean="0"/>
              <a:t> XXI, v.13, ed. 1, p. 226-228, 2010.</a:t>
            </a:r>
            <a:endParaRPr lang="pt-BR" sz="1200" dirty="0" smtClean="0"/>
          </a:p>
          <a:p>
            <a:pPr algn="just"/>
            <a:r>
              <a:rPr lang="en-US" sz="1200" dirty="0" smtClean="0"/>
              <a:t>SOUSA, C. M. G. de S.; FAVERO, M.H. Analysis of a situation of solving physics problems, in a situation of dialogue between an expert and a novice in the light of the theory of conceptual fields </a:t>
            </a:r>
            <a:r>
              <a:rPr lang="en-US" sz="1200" dirty="0" err="1" smtClean="0"/>
              <a:t>Vergnaud</a:t>
            </a:r>
            <a:r>
              <a:rPr lang="en-US" sz="1200" dirty="0" smtClean="0"/>
              <a:t>. Research in Science Teaching, vol. 7, n. 1, p. 55-75, 2002.</a:t>
            </a:r>
            <a:endParaRPr lang="pt-BR" sz="1200" dirty="0" smtClean="0"/>
          </a:p>
          <a:p>
            <a:pPr algn="just"/>
            <a:r>
              <a:rPr lang="en-US" sz="1200" dirty="0" smtClean="0"/>
              <a:t>SOUSA, C. M. G. S.; MOREIRA, M. A.; MATHEUS, TAM The experimental resolution of problem situations in the conceptual field </a:t>
            </a:r>
            <a:r>
              <a:rPr lang="en-US" sz="1200" dirty="0" err="1" smtClean="0"/>
              <a:t>eletromagnestismo</a:t>
            </a:r>
            <a:r>
              <a:rPr lang="en-US" sz="1200" dirty="0" smtClean="0"/>
              <a:t>: an attempt to identify knowledge-in-action. Brazilian Journal of Research in Science Education, vol. 5, n. 3, p. 61-72, 2005.</a:t>
            </a:r>
            <a:endParaRPr lang="pt-BR" sz="1200" dirty="0" smtClean="0"/>
          </a:p>
          <a:p>
            <a:pPr algn="just"/>
            <a:r>
              <a:rPr lang="en-US" sz="1200" dirty="0" smtClean="0"/>
              <a:t>VERGNAUD, G. The theory of conceptual fields. </a:t>
            </a:r>
            <a:r>
              <a:rPr lang="en-US" sz="1200" dirty="0" err="1" smtClean="0"/>
              <a:t>Reserches</a:t>
            </a:r>
            <a:r>
              <a:rPr lang="en-US" sz="1200" dirty="0" smtClean="0"/>
              <a:t> in Mathematics Education, v. 23, p. 133-170, 1990.</a:t>
            </a:r>
            <a:endParaRPr lang="pt-BR" sz="1200" dirty="0" smtClean="0"/>
          </a:p>
          <a:p>
            <a:pPr algn="just"/>
            <a:r>
              <a:rPr lang="en-US" sz="1200" dirty="0" smtClean="0"/>
              <a:t>VERGNAUD, G. Some key ideas </a:t>
            </a:r>
            <a:r>
              <a:rPr lang="en-US" sz="1200" dirty="0" err="1" smtClean="0"/>
              <a:t>piaget</a:t>
            </a:r>
            <a:r>
              <a:rPr lang="en-US" sz="1200" dirty="0" smtClean="0"/>
              <a:t> around didactic. Perspectives, v. 26, n. 1, p. 195-207, 1996.</a:t>
            </a:r>
            <a:endParaRPr lang="pt-BR" sz="1200" dirty="0" smtClean="0"/>
          </a:p>
          <a:p>
            <a:pPr algn="just"/>
            <a:r>
              <a:rPr lang="en-US" sz="1200" dirty="0" smtClean="0"/>
              <a:t>VERGNAUD, G. A comprehensive theory of representation for mathematics education. </a:t>
            </a:r>
            <a:r>
              <a:rPr lang="en-US" sz="1200" i="1" dirty="0" smtClean="0"/>
              <a:t>Journal of Mathematical Behavior</a:t>
            </a:r>
            <a:r>
              <a:rPr lang="en-US" sz="1200" dirty="0" smtClean="0"/>
              <a:t>, v. 17, n. 2, p. 167–181, 1998.</a:t>
            </a:r>
            <a:endParaRPr lang="pt-BR" sz="1200" dirty="0" smtClean="0"/>
          </a:p>
          <a:p>
            <a:pPr algn="just"/>
            <a:r>
              <a:rPr lang="en-US" sz="1200" dirty="0" smtClean="0"/>
              <a:t>VERGNAUD, G. The Theory of Conceptual Fields. </a:t>
            </a:r>
            <a:r>
              <a:rPr lang="en-US" sz="1200" i="1" dirty="0" smtClean="0"/>
              <a:t>Human Development </a:t>
            </a:r>
            <a:r>
              <a:rPr lang="en-US" sz="1200" dirty="0" smtClean="0"/>
              <a:t>, v. 52, n. 2, p. 83-94, 2009.</a:t>
            </a:r>
            <a:endParaRPr lang="pt-BR" sz="1200" dirty="0" smtClean="0"/>
          </a:p>
          <a:p>
            <a:pPr algn="just"/>
            <a:r>
              <a:rPr lang="en-GB" sz="1200" dirty="0" smtClean="0"/>
              <a:t>WOODS, C. F. A. D. K. </a:t>
            </a:r>
            <a:r>
              <a:rPr lang="en-GB" sz="1200" dirty="0" err="1" smtClean="0"/>
              <a:t>Transana</a:t>
            </a:r>
            <a:r>
              <a:rPr lang="en-GB" sz="1200" dirty="0" smtClean="0"/>
              <a:t>. </a:t>
            </a:r>
            <a:r>
              <a:rPr lang="en-US" sz="1200" dirty="0" smtClean="0"/>
              <a:t>In: 2.30B (Ed.). </a:t>
            </a:r>
            <a:r>
              <a:rPr lang="en-US" sz="1200" i="1" dirty="0" smtClean="0"/>
              <a:t>2.51b</a:t>
            </a:r>
            <a:r>
              <a:rPr lang="en-US" sz="1200" dirty="0" smtClean="0"/>
              <a:t>. Madison: </a:t>
            </a:r>
            <a:r>
              <a:rPr lang="en-US" sz="1200" i="1" dirty="0" smtClean="0"/>
              <a:t>Wisconsin Center for Education Research of University of Wisconsin</a:t>
            </a:r>
            <a:r>
              <a:rPr lang="en-US" sz="1200" dirty="0" smtClean="0"/>
              <a:t>-Madison, 2012.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0"/>
            <a:ext cx="5761038" cy="577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460432" y="651544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47667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ACKNOWLEDGE</a:t>
            </a:r>
            <a:endParaRPr lang="pt-BR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3" descr="C:\Users\Marcelo\Desktop\ufa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229200"/>
            <a:ext cx="1656184" cy="115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Marcelo\Desktop\path3071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445224"/>
            <a:ext cx="2126040" cy="943214"/>
          </a:xfrm>
          <a:prstGeom prst="rect">
            <a:avLst/>
          </a:prstGeom>
          <a:noFill/>
        </p:spPr>
      </p:pic>
      <p:pic>
        <p:nvPicPr>
          <p:cNvPr id="12" name="Picture 2" descr="C:\Users\Marcelo\Desktop\133158511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5661248"/>
            <a:ext cx="2579748" cy="576064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/>
        </p:nvSpPr>
        <p:spPr>
          <a:xfrm>
            <a:off x="251520" y="1556792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FAPESP (Foundation for Research Support of the State of São Paulo) for financial support.</a:t>
            </a:r>
          </a:p>
          <a:p>
            <a:pPr algn="just"/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the organizing committee of the event</a:t>
            </a:r>
          </a:p>
          <a:p>
            <a:pPr algn="just"/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Mr. Martin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Bilek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provided by attention.</a:t>
            </a:r>
          </a:p>
          <a:p>
            <a:pPr algn="just"/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research participants provided by collaboration.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0"/>
            <a:ext cx="5761038" cy="577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460432" y="651544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899592" y="1484784"/>
            <a:ext cx="7272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Thanks</a:t>
            </a:r>
            <a:r>
              <a:rPr lang="pt-BR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for </a:t>
            </a:r>
            <a:r>
              <a:rPr lang="pt-BR" sz="2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your</a:t>
            </a:r>
            <a:r>
              <a:rPr lang="pt-BR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attention</a:t>
            </a:r>
            <a:endParaRPr lang="pt-BR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Muito obrigado!</a:t>
            </a:r>
            <a:endParaRPr lang="pt-BR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CONTACT</a:t>
            </a:r>
            <a:endParaRPr lang="pt-B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sz="24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marco.antonio@ufabc.edu.br</a:t>
            </a:r>
          </a:p>
          <a:p>
            <a:pPr algn="ctr"/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http://pesquisa.ufabc.edu.br</a:t>
            </a:r>
          </a:p>
          <a:p>
            <a:pPr algn="ctr"/>
            <a:r>
              <a:rPr lang="pt-BR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pt-BR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4034" name="Picture 2" descr="C:\Users\Magazine\Desktop\LOGOPECQ_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437112"/>
            <a:ext cx="401955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3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260648"/>
            <a:ext cx="5761038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4"/>
          <p:cNvSpPr txBox="1">
            <a:spLocks noChangeArrowheads="1"/>
          </p:cNvSpPr>
          <p:nvPr/>
        </p:nvSpPr>
        <p:spPr bwMode="auto">
          <a:xfrm>
            <a:off x="0" y="65008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ATIVIDADE HUMANA E CONCEITUAÇÃO EM QUÍMICA                                                                        </a:t>
            </a:r>
            <a:fld id="{01617A9D-3791-429E-9E2E-9DB66CB41009}" type="slidenum">
              <a:rPr lang="pt-BR" b="1">
                <a:solidFill>
                  <a:schemeClr val="bg1"/>
                </a:solidFill>
                <a:latin typeface="Calibri" pitchFamily="34" charset="0"/>
              </a:rPr>
              <a:pPr/>
              <a:t>2</a:t>
            </a:fld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460432" y="6550223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CaixaDeTexto 4"/>
          <p:cNvSpPr txBox="1">
            <a:spLocks noChangeArrowheads="1"/>
          </p:cNvSpPr>
          <p:nvPr/>
        </p:nvSpPr>
        <p:spPr bwMode="auto">
          <a:xfrm>
            <a:off x="0" y="332656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OVERVIEW</a:t>
            </a:r>
            <a:endParaRPr lang="pt-BR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95536" y="764704"/>
            <a:ext cx="2448272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study involves two experienced teachers on Organic Chemistry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588224" y="4005064"/>
            <a:ext cx="2304256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 they did to reach their conclusions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323528" y="2852936"/>
            <a:ext cx="2304256" cy="15121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strategy was adopted in order to access details of teaching thinking process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2699792" y="4653136"/>
            <a:ext cx="2520280" cy="15121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Data analysis was effected via Textual Discourse Analysis (TDA) with the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Transana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® software.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4716016" y="1412776"/>
            <a:ext cx="2664296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research included two similar situations in which participants were asked to explain orally front of audiovisual apparatus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Seta para a direita 21"/>
          <p:cNvSpPr/>
          <p:nvPr/>
        </p:nvSpPr>
        <p:spPr>
          <a:xfrm rot="1367459">
            <a:off x="3375775" y="1137295"/>
            <a:ext cx="72421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a direita 22"/>
          <p:cNvSpPr/>
          <p:nvPr/>
        </p:nvSpPr>
        <p:spPr>
          <a:xfrm rot="3815896">
            <a:off x="6789139" y="2945310"/>
            <a:ext cx="72421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para a direita 23"/>
          <p:cNvSpPr/>
          <p:nvPr/>
        </p:nvSpPr>
        <p:spPr>
          <a:xfrm rot="8682339">
            <a:off x="5607965" y="4953426"/>
            <a:ext cx="72421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 para a direita 24"/>
          <p:cNvSpPr/>
          <p:nvPr/>
        </p:nvSpPr>
        <p:spPr>
          <a:xfrm rot="13013954">
            <a:off x="1648069" y="4740845"/>
            <a:ext cx="72421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CaixaDeTexto 6"/>
          <p:cNvSpPr txBox="1">
            <a:spLocks noChangeArrowheads="1"/>
          </p:cNvSpPr>
          <p:nvPr/>
        </p:nvSpPr>
        <p:spPr bwMode="auto">
          <a:xfrm>
            <a:off x="323528" y="908720"/>
            <a:ext cx="8215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CONCEPTUAL FIELDS THEORY</a:t>
            </a:r>
            <a:endParaRPr lang="pt-BR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0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714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b="1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Gérard Vergnaud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800" b="1" baseline="30000" dirty="0" smtClean="0">
              <a:latin typeface="CMU Serif" pitchFamily="50" charset="0"/>
              <a:ea typeface="CMU Serif" pitchFamily="50" charset="0"/>
              <a:cs typeface="CMU Serif" pitchFamily="50" charset="0"/>
              <a:sym typeface="Wingdings" pitchFamily="2" charset="2"/>
            </a:endParaRPr>
          </a:p>
        </p:txBody>
      </p:sp>
      <p:sp>
        <p:nvSpPr>
          <p:cNvPr id="5127" name="Retângulo 7"/>
          <p:cNvSpPr>
            <a:spLocks noChangeArrowheads="1"/>
          </p:cNvSpPr>
          <p:nvPr/>
        </p:nvSpPr>
        <p:spPr bwMode="auto">
          <a:xfrm>
            <a:off x="0" y="59499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VERGNAUD, G. La théorie des champs conceptuels. </a:t>
            </a:r>
            <a:r>
              <a:rPr lang="fr-FR" sz="1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Reserches en Didactique des Mathematiques, </a:t>
            </a:r>
            <a:r>
              <a:rPr lang="fr-F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v. 23, p. 133–170, 1990.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844824"/>
            <a:ext cx="332661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4"/>
          <p:cNvSpPr txBox="1">
            <a:spLocks noChangeArrowheads="1"/>
          </p:cNvSpPr>
          <p:nvPr/>
        </p:nvSpPr>
        <p:spPr bwMode="auto">
          <a:xfrm>
            <a:off x="0" y="332656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INTRODUCTION AND REFERENTIAL FRAMEWORK</a:t>
            </a:r>
            <a:endParaRPr lang="pt-BR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4"/>
          <p:cNvSpPr txBox="1">
            <a:spLocks noChangeArrowheads="1"/>
          </p:cNvSpPr>
          <p:nvPr/>
        </p:nvSpPr>
        <p:spPr bwMode="auto">
          <a:xfrm>
            <a:off x="0" y="65008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ATIVIDADE HUMANA E CONCEITUAÇÃO EM QUÍMICA                                                                        </a:t>
            </a:r>
            <a:fld id="{01617A9D-3791-429E-9E2E-9DB66CB41009}" type="slidenum">
              <a:rPr lang="pt-BR" b="1">
                <a:solidFill>
                  <a:schemeClr val="bg1"/>
                </a:solidFill>
                <a:latin typeface="Calibri" pitchFamily="34" charset="0"/>
              </a:rPr>
              <a:pPr/>
              <a:t>3</a:t>
            </a:fld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639944" y="6550223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79512" y="1484784"/>
            <a:ext cx="2664296" cy="1800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Cognitive psychological theory which assumes that the core of cognitive development is the concept of the real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79512" y="3573016"/>
            <a:ext cx="2664296" cy="20882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Conceptual Field </a:t>
            </a:r>
          </a:p>
          <a:p>
            <a:pPr algn="ctr"/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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Set of problems and situations whose treatment requires concepts, procedures and representations of different but closely related types.</a:t>
            </a: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pt-B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2987824" y="2420888"/>
            <a:ext cx="2808312" cy="19442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Conceptualization</a:t>
            </a: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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Concept is the cornerstone of cognition.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3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0"/>
            <a:ext cx="5761038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CaixaDeTexto 6"/>
          <p:cNvSpPr txBox="1">
            <a:spLocks noChangeArrowheads="1"/>
          </p:cNvSpPr>
          <p:nvPr/>
        </p:nvSpPr>
        <p:spPr bwMode="auto">
          <a:xfrm>
            <a:off x="251521" y="571501"/>
            <a:ext cx="86409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CONCEPTUAL FIELDS THEORY</a:t>
            </a:r>
            <a:endParaRPr lang="pt-BR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4"/>
          <p:cNvSpPr txBox="1">
            <a:spLocks noChangeArrowheads="1"/>
          </p:cNvSpPr>
          <p:nvPr/>
        </p:nvSpPr>
        <p:spPr bwMode="auto">
          <a:xfrm>
            <a:off x="0" y="0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INTRODUCTION AND REFERENTIAL FRAMEWORK</a:t>
            </a:r>
            <a:endParaRPr lang="pt-BR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460432" y="651544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491880" y="3212976"/>
            <a:ext cx="1872208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KNOWLEDGE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3347864" y="1196752"/>
            <a:ext cx="2232248" cy="12241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Restricted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validity</a:t>
            </a:r>
            <a:endParaRPr lang="pt-BR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251520" y="2852936"/>
            <a:ext cx="2232248" cy="12241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Solution </a:t>
            </a:r>
            <a:r>
              <a:rPr lang="pt-BR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pt-BR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</a:t>
            </a:r>
            <a:endParaRPr lang="pt-BR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6588224" y="2852936"/>
            <a:ext cx="2232248" cy="12241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Long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period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time</a:t>
            </a:r>
            <a:endParaRPr lang="pt-BR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 flipV="1">
            <a:off x="4427984" y="249289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flipH="1">
            <a:off x="2555776" y="364502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5652120" y="357301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H="1">
            <a:off x="2771800" y="4149080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427984" y="4149080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5076056" y="4149080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611560" y="4581128"/>
            <a:ext cx="2232248" cy="12241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situations</a:t>
            </a:r>
            <a:endParaRPr lang="pt-BR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3059832" y="5229200"/>
            <a:ext cx="2664296" cy="12241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Symbolic</a:t>
            </a: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representations</a:t>
            </a:r>
            <a:endParaRPr lang="pt-BR" sz="17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5796136" y="4437112"/>
            <a:ext cx="2232248" cy="12241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Concepts</a:t>
            </a:r>
            <a:endParaRPr lang="pt-BR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260648"/>
            <a:ext cx="5761038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CaixaDeTexto 6"/>
          <p:cNvSpPr txBox="1">
            <a:spLocks noChangeArrowheads="1"/>
          </p:cNvSpPr>
          <p:nvPr/>
        </p:nvSpPr>
        <p:spPr bwMode="auto">
          <a:xfrm>
            <a:off x="395536" y="404664"/>
            <a:ext cx="8215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CONCEPTUAL FIELDS THEORY</a:t>
            </a:r>
            <a:endParaRPr lang="pt-BR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4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INTRODUCTION AND REFERENTIAL FRAMEWORK</a:t>
            </a:r>
            <a:endParaRPr lang="pt-BR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460432" y="6550223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3491880" y="908720"/>
            <a:ext cx="1800200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Concepts</a:t>
            </a:r>
            <a:endParaRPr lang="pt-B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S.R.I</a:t>
            </a: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395536" y="2204864"/>
            <a:ext cx="2376264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 – Set </a:t>
            </a:r>
            <a:r>
              <a:rPr lang="pt-BR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situations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pt-BR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Tasks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203848" y="2492896"/>
            <a:ext cx="2448272" cy="12241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 – Set </a:t>
            </a:r>
            <a:r>
              <a:rPr lang="pt-BR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Symbolic</a:t>
            </a:r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Representations</a:t>
            </a:r>
            <a:endParaRPr lang="pt-BR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012160" y="2204864"/>
            <a:ext cx="2376264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– Set </a:t>
            </a:r>
            <a:r>
              <a:rPr lang="pt-BR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Invariant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Operatory</a:t>
            </a: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Seta para baixo 20"/>
          <p:cNvSpPr/>
          <p:nvPr/>
        </p:nvSpPr>
        <p:spPr>
          <a:xfrm>
            <a:off x="4211960" y="1844824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Seta para baixo 21"/>
          <p:cNvSpPr/>
          <p:nvPr/>
        </p:nvSpPr>
        <p:spPr>
          <a:xfrm rot="18642958">
            <a:off x="5435286" y="1692391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Seta para baixo 23"/>
          <p:cNvSpPr/>
          <p:nvPr/>
        </p:nvSpPr>
        <p:spPr>
          <a:xfrm rot="3268989">
            <a:off x="2757407" y="1631780"/>
            <a:ext cx="498312" cy="6099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827584" y="3933056"/>
          <a:ext cx="7773988" cy="1993900"/>
        </p:xfrm>
        <a:graphic>
          <a:graphicData uri="http://schemas.openxmlformats.org/presentationml/2006/ole">
            <p:oleObj spid="_x0000_s43013" name="ChemSketch" r:id="rId5" imgW="7772400" imgH="1993900" progId="ACD.ChemSketch.20">
              <p:embed/>
            </p:oleObj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0" y="1124744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21" grpId="0" animBg="1"/>
      <p:bldP spid="2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260648"/>
            <a:ext cx="5761038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78692933"/>
              </p:ext>
            </p:extLst>
          </p:nvPr>
        </p:nvGraphicFramePr>
        <p:xfrm>
          <a:off x="539552" y="476672"/>
          <a:ext cx="5610452" cy="1849046"/>
        </p:xfrm>
        <a:graphic>
          <a:graphicData uri="http://schemas.openxmlformats.org/presentationml/2006/ole">
            <p:oleObj spid="_x0000_s44039" name="CS ChemDraw Drawing" r:id="rId4" imgW="2805226" imgH="924523" progId="">
              <p:embed/>
            </p:oleObj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5634964"/>
              </p:ext>
            </p:extLst>
          </p:nvPr>
        </p:nvGraphicFramePr>
        <p:xfrm>
          <a:off x="5960932" y="499014"/>
          <a:ext cx="2583874" cy="1611504"/>
        </p:xfrm>
        <a:graphic>
          <a:graphicData uri="http://schemas.openxmlformats.org/presentationml/2006/ole">
            <p:oleObj spid="_x0000_s44040" name="CS ChemDraw Drawing" r:id="rId5" imgW="1291937" imgH="805752" progId="">
              <p:embed/>
            </p:oleObj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508000" y="2924944"/>
          <a:ext cx="5207000" cy="1193800"/>
        </p:xfrm>
        <a:graphic>
          <a:graphicData uri="http://schemas.openxmlformats.org/presentationml/2006/ole">
            <p:oleObj spid="_x0000_s44041" name="CS ChemDraw Drawing" r:id="rId6" imgW="2605739" imgH="597093" progId="">
              <p:embed/>
            </p:oleObj>
          </a:graphicData>
        </a:graphic>
      </p:graphicFrame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4860032" y="2708920"/>
          <a:ext cx="2311400" cy="1460500"/>
        </p:xfrm>
        <a:graphic>
          <a:graphicData uri="http://schemas.openxmlformats.org/presentationml/2006/ole">
            <p:oleObj spid="_x0000_s44042" name="CS ChemDraw Drawing" r:id="rId7" imgW="1160746" imgH="730980" progId="">
              <p:embed/>
            </p:oleObj>
          </a:graphicData>
        </a:graphic>
      </p:graphicFrame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5892800" y="2636912"/>
          <a:ext cx="3251200" cy="1765300"/>
        </p:xfrm>
        <a:graphic>
          <a:graphicData uri="http://schemas.openxmlformats.org/presentationml/2006/ole">
            <p:oleObj spid="_x0000_s44043" name="CS ChemDraw Drawing" r:id="rId8" imgW="1628553" imgH="885112" progId="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95536" y="4365104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Concepts</a:t>
            </a:r>
          </a:p>
          <a:p>
            <a:pPr algn="ctr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-Chemical bond breaking</a:t>
            </a:r>
          </a:p>
          <a:p>
            <a:pPr algn="ctr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-Formation of </a:t>
            </a:r>
            <a:r>
              <a:rPr lang="en-US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carbocation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-Stereochemistry</a:t>
            </a:r>
          </a:p>
          <a:p>
            <a:pPr algn="ctr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Nucleophilic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attack </a:t>
            </a:r>
          </a:p>
          <a:p>
            <a:pPr algn="ctr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-Withdrawal of proton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796136" y="4653136"/>
            <a:ext cx="288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Invariant Operatory</a:t>
            </a:r>
          </a:p>
          <a:p>
            <a:pPr algn="ctr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-Consider possibilities </a:t>
            </a:r>
          </a:p>
          <a:p>
            <a:pPr algn="ctr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-Make comparisons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460432" y="64533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8639944" y="648866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CaixaDeTexto 4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INTRODUCTION AND REFERENTIAL FRAMEWORK</a:t>
            </a:r>
            <a:endParaRPr lang="pt-BR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3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3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260648"/>
            <a:ext cx="5761038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CaixaDeTexto 6"/>
          <p:cNvSpPr txBox="1">
            <a:spLocks noChangeArrowheads="1"/>
          </p:cNvSpPr>
          <p:nvPr/>
        </p:nvSpPr>
        <p:spPr bwMode="auto">
          <a:xfrm>
            <a:off x="467544" y="548680"/>
            <a:ext cx="8215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CONCEPTUAL FIELDS THEORY</a:t>
            </a:r>
            <a:endParaRPr lang="pt-BR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4"/>
          <p:cNvSpPr txBox="1">
            <a:spLocks noChangeArrowheads="1"/>
          </p:cNvSpPr>
          <p:nvPr/>
        </p:nvSpPr>
        <p:spPr bwMode="auto">
          <a:xfrm>
            <a:off x="0" y="0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INTRODUCTION AND REFERENTIAL FRAMEWORK</a:t>
            </a:r>
            <a:endParaRPr lang="pt-BR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460432" y="651544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563888" y="3140968"/>
            <a:ext cx="1800200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SCHEMES</a:t>
            </a: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6444208" y="2996952"/>
            <a:ext cx="2376264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Invariant operatory</a:t>
            </a: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Seta para baixo 16"/>
          <p:cNvSpPr/>
          <p:nvPr/>
        </p:nvSpPr>
        <p:spPr>
          <a:xfrm>
            <a:off x="4355976" y="4221088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Seta para baixo 17"/>
          <p:cNvSpPr/>
          <p:nvPr/>
        </p:nvSpPr>
        <p:spPr>
          <a:xfrm rot="16200000">
            <a:off x="5724128" y="3284984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Seta para baixo 18"/>
          <p:cNvSpPr/>
          <p:nvPr/>
        </p:nvSpPr>
        <p:spPr>
          <a:xfrm rot="5400000">
            <a:off x="2755631" y="3229145"/>
            <a:ext cx="498312" cy="6099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179512" y="2996952"/>
            <a:ext cx="2376264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Goals and anticipations</a:t>
            </a: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3275856" y="1196752"/>
            <a:ext cx="2376264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Chance of inferences</a:t>
            </a: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3275856" y="4941168"/>
            <a:ext cx="2376264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Action rules </a:t>
            </a:r>
          </a:p>
          <a:p>
            <a:pPr algn="ctr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(if-then-so)</a:t>
            </a: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Seta para baixo 26"/>
          <p:cNvSpPr/>
          <p:nvPr/>
        </p:nvSpPr>
        <p:spPr>
          <a:xfrm rot="10800000">
            <a:off x="4355976" y="2420888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icture 7"/>
          <p:cNvPicPr>
            <a:picLocks noChangeAspect="1" noChangeArrowheads="1"/>
          </p:cNvPicPr>
          <p:nvPr/>
        </p:nvPicPr>
        <p:blipFill>
          <a:blip r:embed="rId3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0"/>
            <a:ext cx="5761038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460432" y="651544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cap="all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RESEARCH  AND METHODOLOGY</a:t>
            </a:r>
            <a:endParaRPr lang="pt-BR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179512" y="260648"/>
            <a:ext cx="2052736" cy="11521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Presentations</a:t>
            </a:r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instrument</a:t>
            </a:r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search</a:t>
            </a:r>
            <a:endParaRPr lang="pt-BR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3050891" y="476671"/>
            <a:ext cx="1892189" cy="10081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Resolutions</a:t>
            </a:r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explanations</a:t>
            </a:r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case</a:t>
            </a:r>
            <a:endParaRPr lang="pt-BR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5436096" y="476672"/>
            <a:ext cx="1639896" cy="9841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Audiovisual</a:t>
            </a:r>
          </a:p>
          <a:p>
            <a:pPr algn="ctr"/>
            <a:r>
              <a:rPr lang="pt-BR" sz="11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Equipment</a:t>
            </a:r>
            <a:endParaRPr lang="pt-BR" sz="1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7740352" y="188640"/>
            <a:ext cx="1403647" cy="6480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Data </a:t>
            </a:r>
            <a:r>
              <a:rPr lang="pt-BR" sz="1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analysis</a:t>
            </a:r>
            <a:endParaRPr lang="pt-BR" sz="13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7478876" y="1412776"/>
            <a:ext cx="1665124" cy="9241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Transana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software</a:t>
            </a:r>
            <a:endParaRPr lang="pt-B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Elipse 30"/>
          <p:cNvSpPr/>
          <p:nvPr/>
        </p:nvSpPr>
        <p:spPr>
          <a:xfrm>
            <a:off x="5220072" y="1556792"/>
            <a:ext cx="1715584" cy="13441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Textual </a:t>
            </a:r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analysis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discursive</a:t>
            </a:r>
            <a:endParaRPr lang="pt-B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2" name="Picture" descr="A description..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140968"/>
            <a:ext cx="514806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tângulo 32"/>
          <p:cNvSpPr/>
          <p:nvPr/>
        </p:nvSpPr>
        <p:spPr>
          <a:xfrm>
            <a:off x="1547664" y="2852936"/>
            <a:ext cx="1224136" cy="840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Operatory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invariants</a:t>
            </a:r>
            <a:endParaRPr lang="pt-B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2834866" y="3356992"/>
            <a:ext cx="1593118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Structure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explanations</a:t>
            </a:r>
            <a:endParaRPr lang="pt-B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4572000" y="4077072"/>
            <a:ext cx="1296144" cy="840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Gestures</a:t>
            </a:r>
            <a:endParaRPr lang="pt-B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3419872" y="1700808"/>
            <a:ext cx="1135313" cy="840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Concepts</a:t>
            </a:r>
            <a:endParaRPr lang="pt-BR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1331640" y="1412776"/>
            <a:ext cx="15121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Electronegativity</a:t>
            </a:r>
            <a:endParaRPr lang="pt-BR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pt-B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Polar covalente </a:t>
            </a: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bonding</a:t>
            </a:r>
            <a:endParaRPr lang="pt-BR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Steric</a:t>
            </a:r>
            <a:r>
              <a:rPr lang="pt-B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effects</a:t>
            </a:r>
            <a:endParaRPr lang="pt-BR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Inductive</a:t>
            </a:r>
            <a:r>
              <a:rPr lang="pt-B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effects</a:t>
            </a:r>
            <a:endParaRPr lang="pt-BR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Ressonance</a:t>
            </a:r>
            <a:endParaRPr lang="pt-BR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Aromaticity</a:t>
            </a:r>
            <a:endParaRPr lang="pt-BR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251520" y="4221088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</a:t>
            </a: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Construction</a:t>
            </a:r>
            <a:r>
              <a:rPr lang="pt-B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pt-B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inferences</a:t>
            </a:r>
            <a:endParaRPr lang="pt-BR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Date</a:t>
            </a:r>
          </a:p>
          <a:p>
            <a:r>
              <a:rPr lang="pt-B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</a:t>
            </a: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Justification</a:t>
            </a:r>
            <a:endParaRPr lang="pt-BR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</a:t>
            </a: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Knowledge</a:t>
            </a:r>
            <a:r>
              <a:rPr lang="pt-B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base</a:t>
            </a:r>
            <a:endParaRPr lang="pt-BR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179512" y="357301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Concepts</a:t>
            </a:r>
            <a:endParaRPr lang="pt-BR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pt-BR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action</a:t>
            </a:r>
            <a:endParaRPr lang="pt-BR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683568" y="5301208"/>
            <a:ext cx="3240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Vergnaud</a:t>
            </a:r>
            <a:r>
              <a:rPr lang="en-US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(1990) gives special attention to the gestures that accompany the actions of people. The gestures reveal the fundamental concepts and the operational invariants in schemes.</a:t>
            </a:r>
            <a:endParaRPr lang="pt-BR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0" name="Conector reto 49"/>
          <p:cNvCxnSpPr>
            <a:stCxn id="19" idx="6"/>
          </p:cNvCxnSpPr>
          <p:nvPr/>
        </p:nvCxnSpPr>
        <p:spPr>
          <a:xfrm>
            <a:off x="2232248" y="836712"/>
            <a:ext cx="8275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>
            <a:stCxn id="25" idx="6"/>
            <a:endCxn id="28" idx="2"/>
          </p:cNvCxnSpPr>
          <p:nvPr/>
        </p:nvCxnSpPr>
        <p:spPr>
          <a:xfrm flipV="1">
            <a:off x="4943080" y="968727"/>
            <a:ext cx="493016" cy="1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28" idx="6"/>
            <a:endCxn id="29" idx="2"/>
          </p:cNvCxnSpPr>
          <p:nvPr/>
        </p:nvCxnSpPr>
        <p:spPr>
          <a:xfrm flipV="1">
            <a:off x="7075992" y="512676"/>
            <a:ext cx="664360" cy="456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>
            <a:stCxn id="29" idx="4"/>
          </p:cNvCxnSpPr>
          <p:nvPr/>
        </p:nvCxnSpPr>
        <p:spPr>
          <a:xfrm>
            <a:off x="8442176" y="836712"/>
            <a:ext cx="1825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>
            <a:endCxn id="31" idx="6"/>
          </p:cNvCxnSpPr>
          <p:nvPr/>
        </p:nvCxnSpPr>
        <p:spPr>
          <a:xfrm flipH="1">
            <a:off x="6935656" y="1988840"/>
            <a:ext cx="588672" cy="240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Seta para baixo 65"/>
          <p:cNvSpPr/>
          <p:nvPr/>
        </p:nvSpPr>
        <p:spPr>
          <a:xfrm>
            <a:off x="8316416" y="2276872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Retângulo de cantos arredondados 66"/>
          <p:cNvSpPr/>
          <p:nvPr/>
        </p:nvSpPr>
        <p:spPr>
          <a:xfrm rot="1743143">
            <a:off x="7302157" y="4148962"/>
            <a:ext cx="1872208" cy="36004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Our</a:t>
            </a:r>
            <a:r>
              <a:rPr lang="pt-BR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Approach</a:t>
            </a:r>
            <a:endParaRPr lang="pt-BR" sz="16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9" name="Conector de seta reta 68"/>
          <p:cNvCxnSpPr>
            <a:stCxn id="31" idx="2"/>
          </p:cNvCxnSpPr>
          <p:nvPr/>
        </p:nvCxnSpPr>
        <p:spPr>
          <a:xfrm flipH="1" flipV="1">
            <a:off x="4572000" y="2204864"/>
            <a:ext cx="648072" cy="24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de seta reta 70"/>
          <p:cNvCxnSpPr/>
          <p:nvPr/>
        </p:nvCxnSpPr>
        <p:spPr>
          <a:xfrm flipH="1">
            <a:off x="2771800" y="2348880"/>
            <a:ext cx="244827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de seta reta 72"/>
          <p:cNvCxnSpPr/>
          <p:nvPr/>
        </p:nvCxnSpPr>
        <p:spPr>
          <a:xfrm flipH="1">
            <a:off x="3995936" y="2492896"/>
            <a:ext cx="12961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de seta reta 74"/>
          <p:cNvCxnSpPr>
            <a:stCxn id="31" idx="3"/>
          </p:cNvCxnSpPr>
          <p:nvPr/>
        </p:nvCxnSpPr>
        <p:spPr>
          <a:xfrm flipH="1">
            <a:off x="5292080" y="2704095"/>
            <a:ext cx="179234" cy="1228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Seta para a direita 77"/>
          <p:cNvSpPr/>
          <p:nvPr/>
        </p:nvSpPr>
        <p:spPr>
          <a:xfrm rot="10800000">
            <a:off x="2771800" y="1916832"/>
            <a:ext cx="60328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9" name="Seta para a direita 78"/>
          <p:cNvSpPr/>
          <p:nvPr/>
        </p:nvSpPr>
        <p:spPr>
          <a:xfrm rot="19810298" flipH="1">
            <a:off x="1121208" y="3486067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0" name="Seta para a direita 79"/>
          <p:cNvSpPr/>
          <p:nvPr/>
        </p:nvSpPr>
        <p:spPr>
          <a:xfrm rot="8596054">
            <a:off x="2555775" y="4062428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" name="Seta para a direita 80"/>
          <p:cNvSpPr/>
          <p:nvPr/>
        </p:nvSpPr>
        <p:spPr>
          <a:xfrm rot="8379495">
            <a:off x="3894272" y="4956285"/>
            <a:ext cx="623909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7" name="CaixaDeTexto 106"/>
          <p:cNvSpPr txBox="1"/>
          <p:nvPr/>
        </p:nvSpPr>
        <p:spPr>
          <a:xfrm>
            <a:off x="0" y="1844824"/>
            <a:ext cx="1655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r>
              <a:rPr lang="pt-BR" sz="1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stereochemistry</a:t>
            </a:r>
            <a:endParaRPr lang="pt-B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2267744" y="4046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asked</a:t>
            </a:r>
            <a:r>
              <a:rPr lang="pt-BR" sz="9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9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t-BR" sz="9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9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participants</a:t>
            </a:r>
            <a:endParaRPr lang="pt-BR" sz="9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CaixaDeTexto 108"/>
          <p:cNvSpPr txBox="1"/>
          <p:nvPr/>
        </p:nvSpPr>
        <p:spPr>
          <a:xfrm>
            <a:off x="4932040" y="69269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front</a:t>
            </a:r>
            <a:endParaRPr lang="pt-BR" sz="10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CaixaDeTexto 109"/>
          <p:cNvSpPr txBox="1"/>
          <p:nvPr/>
        </p:nvSpPr>
        <p:spPr>
          <a:xfrm rot="3447750">
            <a:off x="6846371" y="400399"/>
            <a:ext cx="1224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</a:t>
            </a:r>
            <a:r>
              <a:rPr lang="pt-BR" sz="10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0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pt-BR" sz="10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0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recording</a:t>
            </a:r>
            <a:r>
              <a:rPr lang="pt-BR" sz="10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0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was</a:t>
            </a:r>
            <a:r>
              <a:rPr lang="pt-BR" sz="10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0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performed</a:t>
            </a:r>
            <a:endParaRPr lang="pt-BR" sz="10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740352" y="980728"/>
            <a:ext cx="1187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transcriptions</a:t>
            </a:r>
            <a:r>
              <a:rPr lang="pt-BR" sz="10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software</a:t>
            </a:r>
            <a:endParaRPr lang="pt-BR" sz="10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2" name="CaixaDeTexto 141"/>
          <p:cNvSpPr txBox="1"/>
          <p:nvPr/>
        </p:nvSpPr>
        <p:spPr>
          <a:xfrm rot="4195170">
            <a:off x="6691018" y="2048206"/>
            <a:ext cx="1345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fragmentation</a:t>
            </a:r>
            <a:r>
              <a:rPr lang="pt-BR" sz="10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0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text</a:t>
            </a:r>
            <a:r>
              <a:rPr lang="pt-BR" sz="10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via</a:t>
            </a:r>
            <a:endParaRPr lang="pt-BR" sz="10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4499992" y="5517232"/>
          <a:ext cx="3083272" cy="833760"/>
        </p:xfrm>
        <a:graphic>
          <a:graphicData uri="http://schemas.openxmlformats.org/presentationml/2006/ole">
            <p:oleObj spid="_x0000_s66562" name="CS ChemDraw Drawing" r:id="rId5" imgW="2605739" imgH="597093" progId="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7092280" y="5517232"/>
          <a:ext cx="1224136" cy="740420"/>
        </p:xfrm>
        <a:graphic>
          <a:graphicData uri="http://schemas.openxmlformats.org/presentationml/2006/ole">
            <p:oleObj spid="_x0000_s66563" name="CS ChemDraw Drawing" r:id="rId6" imgW="1160746" imgH="7309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3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66" grpId="0" animBg="1"/>
      <p:bldP spid="67" grpId="0" animBg="1"/>
      <p:bldP spid="78" grpId="0" animBg="1"/>
      <p:bldP spid="79" grpId="0" animBg="1"/>
      <p:bldP spid="80" grpId="0" animBg="1"/>
      <p:bldP spid="81" grpId="0" animBg="1"/>
      <p:bldP spid="107" grpId="0"/>
      <p:bldP spid="109" grpId="0"/>
      <p:bldP spid="110" grpId="0"/>
      <p:bldP spid="117" grpId="0"/>
      <p:bldP spid="1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260648"/>
            <a:ext cx="5761038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>
            <a:lum bright="94000" contrast="-86000"/>
          </a:blip>
          <a:srcRect/>
          <a:stretch>
            <a:fillRect/>
          </a:stretch>
        </p:blipFill>
        <p:spPr bwMode="auto">
          <a:xfrm>
            <a:off x="0" y="0"/>
            <a:ext cx="5761038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899592" y="260648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Situation</a:t>
            </a:r>
            <a:r>
              <a:rPr lang="pt-BR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</a:t>
            </a:r>
            <a:endParaRPr lang="pt-BR" sz="20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179512" y="1484784"/>
          <a:ext cx="3856512" cy="1440160"/>
        </p:xfrm>
        <a:graphic>
          <a:graphicData uri="http://schemas.openxmlformats.org/presentationml/2006/ole">
            <p:oleObj spid="_x0000_s17414" name="ChemSketch" r:id="rId4" imgW="3337560" imgH="1249680" progId="ACD.ChemSketch.20">
              <p:embed/>
            </p:oleObj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CaixaDeTexto 4"/>
          <p:cNvSpPr txBox="1"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Chemical Conceptualization and Scientific Education Group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8460432" y="651544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endParaRPr lang="pt-BR" sz="1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CaixaDeTexto 4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cap="all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RESEARCH  AND METHODOLOGY</a:t>
            </a:r>
            <a:endParaRPr lang="pt-BR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79512" y="69269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Based on this reaction, describe the reaction mechanism explaining all the procedures adopted. Take into account any other factors it deems appropriate.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79512" y="2276872"/>
          <a:ext cx="8784976" cy="4104456"/>
        </p:xfrm>
        <a:graphic>
          <a:graphicData uri="http://schemas.openxmlformats.org/presentationml/2006/ole">
            <p:oleObj spid="_x0000_s17415" name="ChemSketch" r:id="rId5" imgW="9055100" imgH="5016500" progId="ACD.ChemSketch.20">
              <p:embed/>
            </p:oleObj>
          </a:graphicData>
        </a:graphic>
      </p:graphicFrame>
      <p:sp>
        <p:nvSpPr>
          <p:cNvPr id="18" name="CaixaDeTexto 17"/>
          <p:cNvSpPr txBox="1"/>
          <p:nvPr/>
        </p:nvSpPr>
        <p:spPr>
          <a:xfrm>
            <a:off x="6804248" y="11967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Participant</a:t>
            </a:r>
            <a:r>
              <a:rPr lang="pt-BR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T1</a:t>
            </a:r>
            <a:endParaRPr lang="pt-BR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11009</TotalTime>
  <Words>1671</Words>
  <Application>Microsoft Office PowerPoint</Application>
  <PresentationFormat>Apresentação na tela (4:3)</PresentationFormat>
  <Paragraphs>274</Paragraphs>
  <Slides>19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Tema do Office</vt:lpstr>
      <vt:lpstr>ChemSketch</vt:lpstr>
      <vt:lpstr>CS ChemDraw Drawing</vt:lpstr>
      <vt:lpstr>XXIIIrd International Conference on Chemistry Education Research, Theory and Practice on Chemistry Didactics and IXth IOSTE Symposium for central and Eastern Europe Science and Technology Education for the XXIst Century.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Conceitual Frente Experimentações no Ensino de Química</dc:title>
  <dc:creator>Marcelo</dc:creator>
  <cp:lastModifiedBy>Magazine</cp:lastModifiedBy>
  <cp:revision>760</cp:revision>
  <dcterms:created xsi:type="dcterms:W3CDTF">2013-05-14T18:19:59Z</dcterms:created>
  <dcterms:modified xsi:type="dcterms:W3CDTF">2014-09-09T00:21:21Z</dcterms:modified>
</cp:coreProperties>
</file>